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Helvetica Neue"/>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Winning space race with data science</a:t>
            </a:r>
            <a:endParaRPr/>
          </a:p>
          <a:p>
            <a:pPr indent="0" lvl="0" marL="0" rtl="0" algn="l">
              <a:spcBef>
                <a:spcPts val="0"/>
              </a:spcBef>
              <a:spcAft>
                <a:spcPts val="0"/>
              </a:spcAft>
              <a:buNone/>
            </a:pPr>
            <a:r>
              <a:t/>
            </a:r>
            <a:endParaRPr/>
          </a:p>
        </p:txBody>
      </p:sp>
      <p:sp>
        <p:nvSpPr>
          <p:cNvPr id="85" name="Google Shape;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latin typeface="Arial"/>
                <a:ea typeface="Arial"/>
                <a:cs typeface="Arial"/>
                <a:sym typeface="Arial"/>
              </a:rPr>
              <a:t>- We see that as the flight number increases, the first stage is more likely to land successfully. The payload mass is also important; it seems the more massive the payload, the less likely the first stage will return.</a:t>
            </a:r>
            <a:endParaRPr/>
          </a:p>
        </p:txBody>
      </p:sp>
      <p:sp>
        <p:nvSpPr>
          <p:cNvPr id="281" name="Google Shape;28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Best model is</a:t>
            </a:r>
            <a:endParaRPr/>
          </a:p>
        </p:txBody>
      </p:sp>
      <p:sp>
        <p:nvSpPr>
          <p:cNvPr id="356" name="Google Shape;3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6" name="Google Shape;37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3" name="Google Shape;15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i="0">
              <a:latin typeface="Arial"/>
              <a:ea typeface="Arial"/>
              <a:cs typeface="Arial"/>
              <a:sym typeface="Arial"/>
            </a:endParaRPr>
          </a:p>
        </p:txBody>
      </p:sp>
      <p:sp>
        <p:nvSpPr>
          <p:cNvPr id="169" name="Google Shape;16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p>
        </p:txBody>
      </p:sp>
      <p:sp>
        <p:nvSpPr>
          <p:cNvPr id="192" name="Google Shape;19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5"/>
          <p:cNvSpPr txBox="1"/>
          <p:nvPr/>
        </p:nvSpPr>
        <p:spPr>
          <a:xfrm>
            <a:off x="888545" y="4568734"/>
            <a:ext cx="38475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1800">
                <a:solidFill>
                  <a:schemeClr val="lt2"/>
                </a:solidFill>
              </a:rPr>
              <a:t>Rahin Mansoor Ali Al-Hammadi</a:t>
            </a:r>
            <a:endParaRPr b="1" sz="1800">
              <a:solidFill>
                <a:schemeClr val="lt2"/>
              </a:solidFill>
            </a:endParaRPr>
          </a:p>
          <a:p>
            <a:pPr indent="0" lvl="0" marL="0" rtl="0" algn="l">
              <a:spcBef>
                <a:spcPts val="0"/>
              </a:spcBef>
              <a:spcAft>
                <a:spcPts val="0"/>
              </a:spcAft>
              <a:buClr>
                <a:schemeClr val="dk1"/>
              </a:buClr>
              <a:buSzPts val="1800"/>
              <a:buFont typeface="Arial"/>
              <a:buNone/>
            </a:pPr>
            <a:r>
              <a:rPr lang="en-US" sz="1800">
                <a:solidFill>
                  <a:schemeClr val="lt2"/>
                </a:solidFill>
              </a:rPr>
              <a:t>08/22/2023</a:t>
            </a:r>
            <a:endParaRPr b="1" sz="1800">
              <a:solidFill>
                <a:schemeClr val="lt2"/>
              </a:solidFill>
            </a:endParaRPr>
          </a:p>
        </p:txBody>
      </p:sp>
      <p:pic>
        <p:nvPicPr>
          <p:cNvPr descr="IBM Skills Network Logo - Horizontal-noai copy.png" id="88" name="Google Shape;88;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4"/>
          <p:cNvSpPr txBox="1"/>
          <p:nvPr>
            <p:ph idx="12" type="sldNum"/>
          </p:nvPr>
        </p:nvSpPr>
        <p:spPr>
          <a:xfrm>
            <a:off x="9435790" y="647226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4"/>
          <p:cNvSpPr txBox="1"/>
          <p:nvPr>
            <p:ph idx="1" type="body"/>
          </p:nvPr>
        </p:nvSpPr>
        <p:spPr>
          <a:xfrm>
            <a:off x="73572" y="1699501"/>
            <a:ext cx="6568594" cy="3135258"/>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Identify the missing values in each attribute</a:t>
            </a:r>
            <a:endParaRPr/>
          </a:p>
          <a:p>
            <a:pPr indent="-228600" lvl="0" marL="228600" marR="0" rtl="0" algn="just">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Dealing with missing values in PayloadMass attribute.</a:t>
            </a:r>
            <a:endParaRPr/>
          </a:p>
          <a:p>
            <a:pPr indent="-228600" lvl="0" marL="228600" marR="0" rtl="0" algn="just">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Calculate the number of launches on each site</a:t>
            </a:r>
            <a:endParaRPr/>
          </a:p>
          <a:p>
            <a:pPr indent="-228600" lvl="0" marL="228600" marR="0" rtl="0" algn="just">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Calculate the number and occurrence of each orbit</a:t>
            </a:r>
            <a:endParaRPr/>
          </a:p>
          <a:p>
            <a:pPr indent="-228600" lvl="0" marL="228600" marR="0" rtl="0" algn="just">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Calculate the number and occurrence of mission outcome per orbit type</a:t>
            </a:r>
            <a:endParaRPr/>
          </a:p>
          <a:p>
            <a:pPr indent="-228600" lvl="0" marL="228600" marR="0" rtl="0" algn="just">
              <a:lnSpc>
                <a:spcPct val="9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Create a landing outcome label from Outcome column</a:t>
            </a:r>
            <a:endParaRPr/>
          </a:p>
        </p:txBody>
      </p:sp>
      <p:sp>
        <p:nvSpPr>
          <p:cNvPr id="250" name="Google Shape;25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251" name="Google Shape;251;p24"/>
          <p:cNvSpPr txBox="1"/>
          <p:nvPr/>
        </p:nvSpPr>
        <p:spPr>
          <a:xfrm>
            <a:off x="147517" y="6118733"/>
            <a:ext cx="65685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https://github.com/Rahinmans/space-x-project-/blob/main/jupyter-labs-spacex-data_wrangling.ipynb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2" name="Google Shape;252;p24"/>
          <p:cNvGrpSpPr/>
          <p:nvPr/>
        </p:nvGrpSpPr>
        <p:grpSpPr>
          <a:xfrm>
            <a:off x="6844619" y="1548259"/>
            <a:ext cx="5273809" cy="4415051"/>
            <a:chOff x="0" y="2090"/>
            <a:chExt cx="5273809" cy="4415051"/>
          </a:xfrm>
        </p:grpSpPr>
        <p:sp>
          <p:nvSpPr>
            <p:cNvPr id="253" name="Google Shape;253;p24"/>
            <p:cNvSpPr/>
            <p:nvPr/>
          </p:nvSpPr>
          <p:spPr>
            <a:xfrm>
              <a:off x="0" y="3904657"/>
              <a:ext cx="5273809" cy="51248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txBox="1"/>
            <p:nvPr/>
          </p:nvSpPr>
          <p:spPr>
            <a:xfrm>
              <a:off x="0" y="3904657"/>
              <a:ext cx="5273809" cy="512484"/>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Create a landing outcome label from Outcome column</a:t>
              </a:r>
              <a:endParaRPr/>
            </a:p>
          </p:txBody>
        </p:sp>
        <p:sp>
          <p:nvSpPr>
            <p:cNvPr id="255" name="Google Shape;255;p24"/>
            <p:cNvSpPr/>
            <p:nvPr/>
          </p:nvSpPr>
          <p:spPr>
            <a:xfrm rot="10800000">
              <a:off x="0" y="3124144"/>
              <a:ext cx="5273809" cy="788200"/>
            </a:xfrm>
            <a:prstGeom prst="upArrowCallout">
              <a:avLst>
                <a:gd fmla="val 25000" name="adj1"/>
                <a:gd fmla="val 25000" name="adj2"/>
                <a:gd fmla="val 25000" name="adj3"/>
                <a:gd fmla="val 64977" name="adj4"/>
              </a:avLst>
            </a:prstGeom>
            <a:solidFill>
              <a:srgbClr val="B1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txBox="1"/>
            <p:nvPr/>
          </p:nvSpPr>
          <p:spPr>
            <a:xfrm>
              <a:off x="0" y="3124144"/>
              <a:ext cx="5273809" cy="512149"/>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Calculate the number and occurrence of mission outcome per orbit type</a:t>
              </a:r>
              <a:endParaRPr/>
            </a:p>
          </p:txBody>
        </p:sp>
        <p:sp>
          <p:nvSpPr>
            <p:cNvPr id="257" name="Google Shape;257;p24"/>
            <p:cNvSpPr/>
            <p:nvPr/>
          </p:nvSpPr>
          <p:spPr>
            <a:xfrm rot="10800000">
              <a:off x="0" y="2343630"/>
              <a:ext cx="5273809" cy="788200"/>
            </a:xfrm>
            <a:prstGeom prst="upArrowCallout">
              <a:avLst>
                <a:gd fmla="val 25000" name="adj1"/>
                <a:gd fmla="val 25000" name="adj2"/>
                <a:gd fmla="val 25000" name="adj3"/>
                <a:gd fmla="val 64977" name="adj4"/>
              </a:avLst>
            </a:prstGeom>
            <a:solidFill>
              <a:srgbClr val="C0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txBox="1"/>
            <p:nvPr/>
          </p:nvSpPr>
          <p:spPr>
            <a:xfrm>
              <a:off x="0" y="2343630"/>
              <a:ext cx="5273809" cy="512149"/>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Calculate the number and occurrence of each orbit</a:t>
              </a:r>
              <a:endParaRPr/>
            </a:p>
          </p:txBody>
        </p:sp>
        <p:sp>
          <p:nvSpPr>
            <p:cNvPr id="259" name="Google Shape;259;p24"/>
            <p:cNvSpPr/>
            <p:nvPr/>
          </p:nvSpPr>
          <p:spPr>
            <a:xfrm rot="10800000">
              <a:off x="0" y="1563117"/>
              <a:ext cx="5273809" cy="788200"/>
            </a:xfrm>
            <a:prstGeom prst="upArrowCallout">
              <a:avLst>
                <a:gd fmla="val 25000" name="adj1"/>
                <a:gd fmla="val 25000" name="adj2"/>
                <a:gd fmla="val 25000" name="adj3"/>
                <a:gd fmla="val 64977" name="adj4"/>
              </a:avLst>
            </a:prstGeom>
            <a:solidFill>
              <a:srgbClr val="D14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txBox="1"/>
            <p:nvPr/>
          </p:nvSpPr>
          <p:spPr>
            <a:xfrm>
              <a:off x="0" y="1563117"/>
              <a:ext cx="5273809" cy="512149"/>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Calculate the number of launches on each site</a:t>
              </a:r>
              <a:endParaRPr/>
            </a:p>
          </p:txBody>
        </p:sp>
        <p:sp>
          <p:nvSpPr>
            <p:cNvPr id="261" name="Google Shape;261;p24"/>
            <p:cNvSpPr/>
            <p:nvPr/>
          </p:nvSpPr>
          <p:spPr>
            <a:xfrm rot="10800000">
              <a:off x="0" y="782603"/>
              <a:ext cx="5273809" cy="788200"/>
            </a:xfrm>
            <a:prstGeom prst="upArrowCallout">
              <a:avLst>
                <a:gd fmla="val 25000" name="adj1"/>
                <a:gd fmla="val 25000" name="adj2"/>
                <a:gd fmla="val 25000" name="adj3"/>
                <a:gd fmla="val 64977" name="adj4"/>
              </a:avLst>
            </a:prstGeom>
            <a:solidFill>
              <a:srgbClr val="E7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txBox="1"/>
            <p:nvPr/>
          </p:nvSpPr>
          <p:spPr>
            <a:xfrm>
              <a:off x="0" y="782603"/>
              <a:ext cx="5273809" cy="512149"/>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Dealing with missing values</a:t>
              </a:r>
              <a:endParaRPr/>
            </a:p>
          </p:txBody>
        </p:sp>
        <p:sp>
          <p:nvSpPr>
            <p:cNvPr id="263" name="Google Shape;263;p24"/>
            <p:cNvSpPr/>
            <p:nvPr/>
          </p:nvSpPr>
          <p:spPr>
            <a:xfrm rot="10800000">
              <a:off x="0" y="2090"/>
              <a:ext cx="5273809" cy="788200"/>
            </a:xfrm>
            <a:prstGeom prst="upArrowCallout">
              <a:avLst>
                <a:gd fmla="val 25000" name="adj1"/>
                <a:gd fmla="val 25000" name="adj2"/>
                <a:gd fmla="val 25000" name="adj3"/>
                <a:gd fmla="val 64977" name="adj4"/>
              </a:avLst>
            </a:prstGeom>
            <a:solidFill>
              <a:srgbClr val="F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txBox="1"/>
            <p:nvPr/>
          </p:nvSpPr>
          <p:spPr>
            <a:xfrm>
              <a:off x="0" y="2090"/>
              <a:ext cx="5273809" cy="512149"/>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Identify the missing values in each attribute</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5"/>
          <p:cNvSpPr txBox="1"/>
          <p:nvPr>
            <p:ph idx="12" type="sldNum"/>
          </p:nvPr>
        </p:nvSpPr>
        <p:spPr>
          <a:xfrm>
            <a:off x="9448800" y="6426154"/>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25"/>
          <p:cNvSpPr txBox="1"/>
          <p:nvPr>
            <p:ph idx="1" type="body"/>
          </p:nvPr>
        </p:nvSpPr>
        <p:spPr>
          <a:xfrm>
            <a:off x="156332" y="1427547"/>
            <a:ext cx="8178372" cy="4351338"/>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Arial"/>
              <a:buChar char="•"/>
            </a:pPr>
            <a:r>
              <a:rPr i="0" lang="en-US" sz="1600">
                <a:solidFill>
                  <a:schemeClr val="dk1"/>
                </a:solidFill>
                <a:latin typeface="Arial"/>
                <a:ea typeface="Arial"/>
                <a:cs typeface="Arial"/>
                <a:sym typeface="Arial"/>
              </a:rPr>
              <a:t>Download and Connect to the database</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Display the names of the unique launch sites in the space mission</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Display 5 records where launch sites begin with the string 'CCA’</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Display the total payload mass carried by boosters launched by NASA (CRS)</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Display average payload mass carried by booster version F9 v1.1</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List the date when the first successful landing outcome in ground pad was acheived.</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List the names of the boosters which have success in drone ship and have payload mass greater than 4000 but less than 6000</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List the total number of successful and failure mission outcomes</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List the names of the booster_versions which have carried the maximum payload mass. Use a subquery</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List the records which will display the month names, failure landing_outcomes in drone ship ,booster versions, launch_site for the months in year 2015.</a:t>
            </a:r>
            <a:endParaRPr/>
          </a:p>
          <a:p>
            <a:pPr indent="-228600" lvl="0" marL="228600" marR="0" rtl="0" algn="just">
              <a:lnSpc>
                <a:spcPct val="90000"/>
              </a:lnSpc>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Rank the count of successful landing_outcomes between the date 04-06-2010 and 20-03-2017 in descending order.</a:t>
            </a:r>
            <a:endParaRPr/>
          </a:p>
          <a:p>
            <a:pPr indent="-50800" lvl="0" marL="22860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just">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71" name="Google Shape;27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72" name="Google Shape;272;p25"/>
          <p:cNvSpPr txBox="1"/>
          <p:nvPr/>
        </p:nvSpPr>
        <p:spPr>
          <a:xfrm>
            <a:off x="473337" y="6426154"/>
            <a:ext cx="80715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https://github.com/Rahinmans/space-x-project-/blob/main/jupyter-labs-SQL.ipynb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3" name="Google Shape;273;p25"/>
          <p:cNvGrpSpPr/>
          <p:nvPr/>
        </p:nvGrpSpPr>
        <p:grpSpPr>
          <a:xfrm>
            <a:off x="8705958" y="1678485"/>
            <a:ext cx="3217609" cy="4347088"/>
            <a:chOff x="8818059" y="1599595"/>
            <a:chExt cx="2536625" cy="4347088"/>
          </a:xfrm>
        </p:grpSpPr>
        <p:sp>
          <p:nvSpPr>
            <p:cNvPr id="274" name="Google Shape;274;p25"/>
            <p:cNvSpPr/>
            <p:nvPr/>
          </p:nvSpPr>
          <p:spPr>
            <a:xfrm>
              <a:off x="8818059" y="1599595"/>
              <a:ext cx="2536625" cy="790379"/>
            </a:xfrm>
            <a:custGeom>
              <a:rect b="b" l="l" r="r" t="t"/>
              <a:pathLst>
                <a:path extrusionOk="0" h="790379" w="2536625">
                  <a:moveTo>
                    <a:pt x="0" y="79038"/>
                  </a:moveTo>
                  <a:cubicBezTo>
                    <a:pt x="0" y="35387"/>
                    <a:pt x="35387" y="0"/>
                    <a:pt x="79038" y="0"/>
                  </a:cubicBezTo>
                  <a:lnTo>
                    <a:pt x="2457587" y="0"/>
                  </a:lnTo>
                  <a:cubicBezTo>
                    <a:pt x="2501238" y="0"/>
                    <a:pt x="2536625" y="35387"/>
                    <a:pt x="2536625" y="79038"/>
                  </a:cubicBezTo>
                  <a:lnTo>
                    <a:pt x="2536625" y="711341"/>
                  </a:lnTo>
                  <a:cubicBezTo>
                    <a:pt x="2536625" y="754992"/>
                    <a:pt x="2501238" y="790379"/>
                    <a:pt x="2457587" y="790379"/>
                  </a:cubicBezTo>
                  <a:lnTo>
                    <a:pt x="79038" y="790379"/>
                  </a:lnTo>
                  <a:cubicBezTo>
                    <a:pt x="35387" y="790379"/>
                    <a:pt x="0" y="754992"/>
                    <a:pt x="0" y="711341"/>
                  </a:cubicBezTo>
                  <a:lnTo>
                    <a:pt x="0" y="79038"/>
                  </a:lnTo>
                  <a:close/>
                </a:path>
              </a:pathLst>
            </a:custGeom>
            <a:solidFill>
              <a:schemeClr val="dk1">
                <a:alpha val="49803"/>
              </a:schemeClr>
            </a:solidFill>
            <a:ln>
              <a:noFill/>
            </a:ln>
          </p:spPr>
          <p:txBody>
            <a:bodyPr anchorCtr="0" anchor="ctr" bIns="80275" lIns="80275" spcFirstLastPara="1" rIns="80275" wrap="square" tIns="802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Download and Connect to the database</a:t>
              </a:r>
              <a:endParaRPr/>
            </a:p>
          </p:txBody>
        </p:sp>
        <p:sp>
          <p:nvSpPr>
            <p:cNvPr id="275" name="Google Shape;275;p25"/>
            <p:cNvSpPr/>
            <p:nvPr/>
          </p:nvSpPr>
          <p:spPr>
            <a:xfrm>
              <a:off x="8818059" y="2785165"/>
              <a:ext cx="2536625" cy="790379"/>
            </a:xfrm>
            <a:custGeom>
              <a:rect b="b" l="l" r="r" t="t"/>
              <a:pathLst>
                <a:path extrusionOk="0" h="790379" w="2536625">
                  <a:moveTo>
                    <a:pt x="0" y="79038"/>
                  </a:moveTo>
                  <a:cubicBezTo>
                    <a:pt x="0" y="35387"/>
                    <a:pt x="35387" y="0"/>
                    <a:pt x="79038" y="0"/>
                  </a:cubicBezTo>
                  <a:lnTo>
                    <a:pt x="2457587" y="0"/>
                  </a:lnTo>
                  <a:cubicBezTo>
                    <a:pt x="2501238" y="0"/>
                    <a:pt x="2536625" y="35387"/>
                    <a:pt x="2536625" y="79038"/>
                  </a:cubicBezTo>
                  <a:lnTo>
                    <a:pt x="2536625" y="711341"/>
                  </a:lnTo>
                  <a:cubicBezTo>
                    <a:pt x="2536625" y="754992"/>
                    <a:pt x="2501238" y="790379"/>
                    <a:pt x="2457587" y="790379"/>
                  </a:cubicBezTo>
                  <a:lnTo>
                    <a:pt x="79038" y="790379"/>
                  </a:lnTo>
                  <a:cubicBezTo>
                    <a:pt x="35387" y="790379"/>
                    <a:pt x="0" y="754992"/>
                    <a:pt x="0" y="711341"/>
                  </a:cubicBezTo>
                  <a:lnTo>
                    <a:pt x="0" y="79038"/>
                  </a:lnTo>
                  <a:close/>
                </a:path>
              </a:pathLst>
            </a:custGeom>
            <a:solidFill>
              <a:schemeClr val="dk1">
                <a:alpha val="49803"/>
              </a:schemeClr>
            </a:solidFill>
            <a:ln>
              <a:noFill/>
            </a:ln>
          </p:spPr>
          <p:txBody>
            <a:bodyPr anchorCtr="0" anchor="ctr" bIns="80275" lIns="80275" spcFirstLastPara="1" rIns="80275" wrap="square" tIns="802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Display the some data (CCA, CRS) do some colleclation (average) </a:t>
              </a:r>
              <a:endParaRPr/>
            </a:p>
          </p:txBody>
        </p:sp>
        <p:sp>
          <p:nvSpPr>
            <p:cNvPr id="276" name="Google Shape;276;p25"/>
            <p:cNvSpPr/>
            <p:nvPr/>
          </p:nvSpPr>
          <p:spPr>
            <a:xfrm>
              <a:off x="8818059" y="3970734"/>
              <a:ext cx="2536625" cy="790379"/>
            </a:xfrm>
            <a:custGeom>
              <a:rect b="b" l="l" r="r" t="t"/>
              <a:pathLst>
                <a:path extrusionOk="0" h="790379" w="2536625">
                  <a:moveTo>
                    <a:pt x="0" y="79038"/>
                  </a:moveTo>
                  <a:cubicBezTo>
                    <a:pt x="0" y="35387"/>
                    <a:pt x="35387" y="0"/>
                    <a:pt x="79038" y="0"/>
                  </a:cubicBezTo>
                  <a:lnTo>
                    <a:pt x="2457587" y="0"/>
                  </a:lnTo>
                  <a:cubicBezTo>
                    <a:pt x="2501238" y="0"/>
                    <a:pt x="2536625" y="35387"/>
                    <a:pt x="2536625" y="79038"/>
                  </a:cubicBezTo>
                  <a:lnTo>
                    <a:pt x="2536625" y="711341"/>
                  </a:lnTo>
                  <a:cubicBezTo>
                    <a:pt x="2536625" y="754992"/>
                    <a:pt x="2501238" y="790379"/>
                    <a:pt x="2457587" y="790379"/>
                  </a:cubicBezTo>
                  <a:lnTo>
                    <a:pt x="79038" y="790379"/>
                  </a:lnTo>
                  <a:cubicBezTo>
                    <a:pt x="35387" y="790379"/>
                    <a:pt x="0" y="754992"/>
                    <a:pt x="0" y="711341"/>
                  </a:cubicBezTo>
                  <a:lnTo>
                    <a:pt x="0" y="79038"/>
                  </a:lnTo>
                  <a:close/>
                </a:path>
              </a:pathLst>
            </a:custGeom>
            <a:solidFill>
              <a:schemeClr val="dk1">
                <a:alpha val="49803"/>
              </a:schemeClr>
            </a:solidFill>
            <a:ln>
              <a:noFill/>
            </a:ln>
          </p:spPr>
          <p:txBody>
            <a:bodyPr anchorCtr="0" anchor="ctr" bIns="80275" lIns="80275" spcFirstLastPara="1" rIns="80275" wrap="square" tIns="802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List and filtering the date (e.g., total number of successful and failure mission outcomes)</a:t>
              </a:r>
              <a:endParaRPr/>
            </a:p>
          </p:txBody>
        </p:sp>
        <p:sp>
          <p:nvSpPr>
            <p:cNvPr id="277" name="Google Shape;277;p25"/>
            <p:cNvSpPr/>
            <p:nvPr/>
          </p:nvSpPr>
          <p:spPr>
            <a:xfrm>
              <a:off x="8818059" y="5156304"/>
              <a:ext cx="2536625" cy="790379"/>
            </a:xfrm>
            <a:custGeom>
              <a:rect b="b" l="l" r="r" t="t"/>
              <a:pathLst>
                <a:path extrusionOk="0" h="790379" w="2536625">
                  <a:moveTo>
                    <a:pt x="0" y="79038"/>
                  </a:moveTo>
                  <a:cubicBezTo>
                    <a:pt x="0" y="35387"/>
                    <a:pt x="35387" y="0"/>
                    <a:pt x="79038" y="0"/>
                  </a:cubicBezTo>
                  <a:lnTo>
                    <a:pt x="2457587" y="0"/>
                  </a:lnTo>
                  <a:cubicBezTo>
                    <a:pt x="2501238" y="0"/>
                    <a:pt x="2536625" y="35387"/>
                    <a:pt x="2536625" y="79038"/>
                  </a:cubicBezTo>
                  <a:lnTo>
                    <a:pt x="2536625" y="711341"/>
                  </a:lnTo>
                  <a:cubicBezTo>
                    <a:pt x="2536625" y="754992"/>
                    <a:pt x="2501238" y="790379"/>
                    <a:pt x="2457587" y="790379"/>
                  </a:cubicBezTo>
                  <a:lnTo>
                    <a:pt x="79038" y="790379"/>
                  </a:lnTo>
                  <a:cubicBezTo>
                    <a:pt x="35387" y="790379"/>
                    <a:pt x="0" y="754992"/>
                    <a:pt x="0" y="711341"/>
                  </a:cubicBezTo>
                  <a:lnTo>
                    <a:pt x="0" y="79038"/>
                  </a:lnTo>
                  <a:close/>
                </a:path>
              </a:pathLst>
            </a:custGeom>
            <a:solidFill>
              <a:schemeClr val="dk1">
                <a:alpha val="49803"/>
              </a:schemeClr>
            </a:solidFill>
            <a:ln>
              <a:noFill/>
            </a:ln>
          </p:spPr>
          <p:txBody>
            <a:bodyPr anchorCtr="0" anchor="ctr" bIns="80275" lIns="80275" spcFirstLastPara="1" rIns="80275" wrap="square" tIns="802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Rank the count of successful landing_outcomes</a:t>
              </a:r>
              <a:endParaRPr b="1" sz="15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26"/>
          <p:cNvSpPr txBox="1"/>
          <p:nvPr>
            <p:ph idx="12" type="sldNum"/>
          </p:nvPr>
        </p:nvSpPr>
        <p:spPr>
          <a:xfrm>
            <a:off x="9446301" y="6441898"/>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84" name="Google Shape;284;p26"/>
          <p:cNvGrpSpPr/>
          <p:nvPr/>
        </p:nvGrpSpPr>
        <p:grpSpPr>
          <a:xfrm>
            <a:off x="480846" y="1439339"/>
            <a:ext cx="11070020" cy="4677281"/>
            <a:chOff x="0" y="399"/>
            <a:chExt cx="11070020" cy="4677281"/>
          </a:xfrm>
        </p:grpSpPr>
        <p:sp>
          <p:nvSpPr>
            <p:cNvPr id="285" name="Google Shape;285;p26"/>
            <p:cNvSpPr/>
            <p:nvPr/>
          </p:nvSpPr>
          <p:spPr>
            <a:xfrm rot="5400000">
              <a:off x="7271324" y="-3221645"/>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nvSpPr>
          <p:spPr>
            <a:xfrm>
              <a:off x="3985207" y="89494"/>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FlightNumber vs. PayloadMassand overlay the outcome of the launch. </a:t>
              </a:r>
              <a:endParaRPr b="0" i="0" sz="1700" u="none" cap="none" strike="noStrike">
                <a:solidFill>
                  <a:schemeClr val="dk1"/>
                </a:solidFill>
                <a:latin typeface="Calibri"/>
                <a:ea typeface="Calibri"/>
                <a:cs typeface="Calibri"/>
                <a:sym typeface="Calibri"/>
              </a:endParaRPr>
            </a:p>
          </p:txBody>
        </p:sp>
        <p:sp>
          <p:nvSpPr>
            <p:cNvPr id="287" name="Google Shape;287;p26"/>
            <p:cNvSpPr/>
            <p:nvPr/>
          </p:nvSpPr>
          <p:spPr>
            <a:xfrm>
              <a:off x="0" y="399"/>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txBox="1"/>
            <p:nvPr/>
          </p:nvSpPr>
          <p:spPr>
            <a:xfrm>
              <a:off x="31278" y="31677"/>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Scatter plot</a:t>
              </a:r>
              <a:endParaRPr b="1" sz="3200">
                <a:solidFill>
                  <a:schemeClr val="lt1"/>
                </a:solidFill>
                <a:latin typeface="Calibri"/>
                <a:ea typeface="Calibri"/>
                <a:cs typeface="Calibri"/>
                <a:sym typeface="Calibri"/>
              </a:endParaRPr>
            </a:p>
          </p:txBody>
        </p:sp>
        <p:sp>
          <p:nvSpPr>
            <p:cNvPr id="289" name="Google Shape;289;p26"/>
            <p:cNvSpPr/>
            <p:nvPr/>
          </p:nvSpPr>
          <p:spPr>
            <a:xfrm rot="5400000">
              <a:off x="7271324" y="-2548885"/>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txBox="1"/>
            <p:nvPr/>
          </p:nvSpPr>
          <p:spPr>
            <a:xfrm>
              <a:off x="3985207" y="762254"/>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relationship between Flight Number and Launch Site</a:t>
              </a:r>
              <a:endParaRPr/>
            </a:p>
          </p:txBody>
        </p:sp>
        <p:sp>
          <p:nvSpPr>
            <p:cNvPr id="291" name="Google Shape;291;p26"/>
            <p:cNvSpPr/>
            <p:nvPr/>
          </p:nvSpPr>
          <p:spPr>
            <a:xfrm>
              <a:off x="0" y="673159"/>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txBox="1"/>
            <p:nvPr/>
          </p:nvSpPr>
          <p:spPr>
            <a:xfrm>
              <a:off x="31278" y="704437"/>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Scatter plot</a:t>
              </a:r>
              <a:endParaRPr sz="3200">
                <a:solidFill>
                  <a:schemeClr val="lt1"/>
                </a:solidFill>
                <a:latin typeface="Calibri"/>
                <a:ea typeface="Calibri"/>
                <a:cs typeface="Calibri"/>
                <a:sym typeface="Calibri"/>
              </a:endParaRPr>
            </a:p>
          </p:txBody>
        </p:sp>
        <p:sp>
          <p:nvSpPr>
            <p:cNvPr id="293" name="Google Shape;293;p26"/>
            <p:cNvSpPr/>
            <p:nvPr/>
          </p:nvSpPr>
          <p:spPr>
            <a:xfrm rot="5400000">
              <a:off x="7271324" y="-1876125"/>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txBox="1"/>
            <p:nvPr/>
          </p:nvSpPr>
          <p:spPr>
            <a:xfrm>
              <a:off x="3985207" y="1435014"/>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relationship between Payload and Launch Site</a:t>
              </a:r>
              <a:endParaRPr/>
            </a:p>
          </p:txBody>
        </p:sp>
        <p:sp>
          <p:nvSpPr>
            <p:cNvPr id="295" name="Google Shape;295;p26"/>
            <p:cNvSpPr/>
            <p:nvPr/>
          </p:nvSpPr>
          <p:spPr>
            <a:xfrm>
              <a:off x="0" y="1345919"/>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txBox="1"/>
            <p:nvPr/>
          </p:nvSpPr>
          <p:spPr>
            <a:xfrm>
              <a:off x="31278" y="1377197"/>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Bar plot</a:t>
              </a:r>
              <a:endParaRPr sz="3200">
                <a:solidFill>
                  <a:schemeClr val="lt1"/>
                </a:solidFill>
                <a:latin typeface="Calibri"/>
                <a:ea typeface="Calibri"/>
                <a:cs typeface="Calibri"/>
                <a:sym typeface="Calibri"/>
              </a:endParaRPr>
            </a:p>
          </p:txBody>
        </p:sp>
        <p:sp>
          <p:nvSpPr>
            <p:cNvPr id="297" name="Google Shape;297;p26"/>
            <p:cNvSpPr/>
            <p:nvPr/>
          </p:nvSpPr>
          <p:spPr>
            <a:xfrm rot="5400000">
              <a:off x="7271324" y="-1203366"/>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txBox="1"/>
            <p:nvPr/>
          </p:nvSpPr>
          <p:spPr>
            <a:xfrm>
              <a:off x="3985207" y="2107773"/>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relationship between success rate of each orbit type</a:t>
              </a:r>
              <a:endParaRPr/>
            </a:p>
          </p:txBody>
        </p:sp>
        <p:sp>
          <p:nvSpPr>
            <p:cNvPr id="299" name="Google Shape;299;p26"/>
            <p:cNvSpPr/>
            <p:nvPr/>
          </p:nvSpPr>
          <p:spPr>
            <a:xfrm>
              <a:off x="0" y="2018678"/>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txBox="1"/>
            <p:nvPr/>
          </p:nvSpPr>
          <p:spPr>
            <a:xfrm>
              <a:off x="31278" y="2049956"/>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Scatter plot</a:t>
              </a:r>
              <a:endParaRPr sz="3200">
                <a:solidFill>
                  <a:schemeClr val="lt1"/>
                </a:solidFill>
                <a:latin typeface="Calibri"/>
                <a:ea typeface="Calibri"/>
                <a:cs typeface="Calibri"/>
                <a:sym typeface="Calibri"/>
              </a:endParaRPr>
            </a:p>
          </p:txBody>
        </p:sp>
        <p:sp>
          <p:nvSpPr>
            <p:cNvPr id="301" name="Google Shape;301;p26"/>
            <p:cNvSpPr/>
            <p:nvPr/>
          </p:nvSpPr>
          <p:spPr>
            <a:xfrm rot="5400000">
              <a:off x="7271324" y="-530606"/>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txBox="1"/>
            <p:nvPr/>
          </p:nvSpPr>
          <p:spPr>
            <a:xfrm>
              <a:off x="3985207" y="2780533"/>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relationship between FlightNumber and Orbit type</a:t>
              </a:r>
              <a:endParaRPr/>
            </a:p>
          </p:txBody>
        </p:sp>
        <p:sp>
          <p:nvSpPr>
            <p:cNvPr id="303" name="Google Shape;303;p26"/>
            <p:cNvSpPr/>
            <p:nvPr/>
          </p:nvSpPr>
          <p:spPr>
            <a:xfrm>
              <a:off x="0" y="2691438"/>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txBox="1"/>
            <p:nvPr/>
          </p:nvSpPr>
          <p:spPr>
            <a:xfrm>
              <a:off x="31278" y="2722716"/>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Scatter plot</a:t>
              </a:r>
              <a:endParaRPr sz="3200">
                <a:solidFill>
                  <a:schemeClr val="lt1"/>
                </a:solidFill>
                <a:latin typeface="Calibri"/>
                <a:ea typeface="Calibri"/>
                <a:cs typeface="Calibri"/>
                <a:sym typeface="Calibri"/>
              </a:endParaRPr>
            </a:p>
          </p:txBody>
        </p:sp>
        <p:sp>
          <p:nvSpPr>
            <p:cNvPr id="305" name="Google Shape;305;p26"/>
            <p:cNvSpPr/>
            <p:nvPr/>
          </p:nvSpPr>
          <p:spPr>
            <a:xfrm rot="5400000">
              <a:off x="7271324" y="142153"/>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txBox="1"/>
            <p:nvPr/>
          </p:nvSpPr>
          <p:spPr>
            <a:xfrm>
              <a:off x="3985207" y="3453292"/>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relationship between Payload and Orbit type</a:t>
              </a:r>
              <a:endParaRPr/>
            </a:p>
          </p:txBody>
        </p:sp>
        <p:sp>
          <p:nvSpPr>
            <p:cNvPr id="307" name="Google Shape;307;p26"/>
            <p:cNvSpPr/>
            <p:nvPr/>
          </p:nvSpPr>
          <p:spPr>
            <a:xfrm>
              <a:off x="0" y="3364198"/>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txBox="1"/>
            <p:nvPr/>
          </p:nvSpPr>
          <p:spPr>
            <a:xfrm>
              <a:off x="31278" y="3395476"/>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Scatter plot</a:t>
              </a:r>
              <a:endParaRPr sz="3200">
                <a:solidFill>
                  <a:schemeClr val="lt1"/>
                </a:solidFill>
                <a:latin typeface="Calibri"/>
                <a:ea typeface="Calibri"/>
                <a:cs typeface="Calibri"/>
                <a:sym typeface="Calibri"/>
              </a:endParaRPr>
            </a:p>
          </p:txBody>
        </p:sp>
        <p:sp>
          <p:nvSpPr>
            <p:cNvPr id="309" name="Google Shape;309;p26"/>
            <p:cNvSpPr/>
            <p:nvPr/>
          </p:nvSpPr>
          <p:spPr>
            <a:xfrm rot="5400000">
              <a:off x="7271324" y="814912"/>
              <a:ext cx="512578" cy="7084813"/>
            </a:xfrm>
            <a:prstGeom prst="round2SameRect">
              <a:avLst>
                <a:gd fmla="val 16667" name="adj1"/>
                <a:gd fmla="val 0" name="adj2"/>
              </a:avLst>
            </a:prstGeom>
            <a:solidFill>
              <a:srgbClr val="CDCFD3">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txBox="1"/>
            <p:nvPr/>
          </p:nvSpPr>
          <p:spPr>
            <a:xfrm>
              <a:off x="3985207" y="4126051"/>
              <a:ext cx="7059791" cy="462534"/>
            </a:xfrm>
            <a:prstGeom prst="rect">
              <a:avLst/>
            </a:prstGeom>
            <a:noFill/>
            <a:ln>
              <a:noFill/>
            </a:ln>
          </p:spPr>
          <p:txBody>
            <a:bodyPr anchorCtr="0" anchor="ctr" bIns="32375" lIns="64750" spcFirstLastPara="1" rIns="64750" wrap="square" tIns="323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the launch success yearly trend</a:t>
              </a:r>
              <a:endParaRPr/>
            </a:p>
          </p:txBody>
        </p:sp>
        <p:sp>
          <p:nvSpPr>
            <p:cNvPr id="311" name="Google Shape;311;p26"/>
            <p:cNvSpPr/>
            <p:nvPr/>
          </p:nvSpPr>
          <p:spPr>
            <a:xfrm>
              <a:off x="0" y="4036957"/>
              <a:ext cx="3985207" cy="640723"/>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txBox="1"/>
            <p:nvPr/>
          </p:nvSpPr>
          <p:spPr>
            <a:xfrm>
              <a:off x="31278" y="4068235"/>
              <a:ext cx="3922651" cy="578167"/>
            </a:xfrm>
            <a:prstGeom prst="rect">
              <a:avLst/>
            </a:prstGeom>
            <a:noFill/>
            <a:ln>
              <a:noFill/>
            </a:ln>
          </p:spPr>
          <p:txBody>
            <a:bodyPr anchorCtr="0" anchor="ctr" bIns="60950" lIns="121900" spcFirstLastPara="1" rIns="121900" wrap="square" tIns="60950">
              <a:noAutofit/>
            </a:bodyPr>
            <a:lstStyle/>
            <a:p>
              <a:pPr indent="0" lvl="0" marL="0" marR="0" rtl="0" algn="ctr">
                <a:lnSpc>
                  <a:spcPct val="90000"/>
                </a:lnSpc>
                <a:spcBef>
                  <a:spcPts val="0"/>
                </a:spcBef>
                <a:spcAft>
                  <a:spcPts val="0"/>
                </a:spcAft>
                <a:buClr>
                  <a:schemeClr val="lt1"/>
                </a:buClr>
                <a:buSzPts val="3200"/>
                <a:buFont typeface="Calibri"/>
                <a:buNone/>
              </a:pPr>
              <a:r>
                <a:rPr b="1" i="0" lang="en-US" sz="3200">
                  <a:solidFill>
                    <a:schemeClr val="lt1"/>
                  </a:solidFill>
                  <a:latin typeface="Calibri"/>
                  <a:ea typeface="Calibri"/>
                  <a:cs typeface="Calibri"/>
                  <a:sym typeface="Calibri"/>
                </a:rPr>
                <a:t>Line plot</a:t>
              </a:r>
              <a:endParaRPr sz="3200">
                <a:solidFill>
                  <a:schemeClr val="lt1"/>
                </a:solidFill>
                <a:latin typeface="Calibri"/>
                <a:ea typeface="Calibri"/>
                <a:cs typeface="Calibri"/>
                <a:sym typeface="Calibri"/>
              </a:endParaRPr>
            </a:p>
          </p:txBody>
        </p:sp>
      </p:grpSp>
      <p:sp>
        <p:nvSpPr>
          <p:cNvPr id="313" name="Google Shape;31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314" name="Google Shape;314;p26"/>
          <p:cNvSpPr txBox="1"/>
          <p:nvPr/>
        </p:nvSpPr>
        <p:spPr>
          <a:xfrm>
            <a:off x="147517" y="6319350"/>
            <a:ext cx="9690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https://github.com/Rahinmans/space-x-project-/blob/main/jupyter-labs-data-VIZ.ipynb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27"/>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20" name="Google Shape;320;p27"/>
          <p:cNvGrpSpPr/>
          <p:nvPr/>
        </p:nvGrpSpPr>
        <p:grpSpPr>
          <a:xfrm>
            <a:off x="228598" y="1486607"/>
            <a:ext cx="11238187" cy="4182301"/>
            <a:chOff x="0" y="84518"/>
            <a:chExt cx="11238187" cy="4182301"/>
          </a:xfrm>
        </p:grpSpPr>
        <p:sp>
          <p:nvSpPr>
            <p:cNvPr id="321" name="Google Shape;321;p27"/>
            <p:cNvSpPr/>
            <p:nvPr/>
          </p:nvSpPr>
          <p:spPr>
            <a:xfrm>
              <a:off x="0" y="379718"/>
              <a:ext cx="11238187" cy="504000"/>
            </a:xfrm>
            <a:prstGeom prst="rect">
              <a:avLst/>
            </a:prstGeom>
            <a:solidFill>
              <a:srgbClr val="CDCFD3">
                <a:alpha val="89803"/>
              </a:srgb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61909" y="84518"/>
              <a:ext cx="9449831" cy="590400"/>
            </a:xfrm>
            <a:prstGeom prst="roundRect">
              <a:avLst>
                <a:gd fmla="val 16667" name="adj"/>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txBox="1"/>
            <p:nvPr/>
          </p:nvSpPr>
          <p:spPr>
            <a:xfrm>
              <a:off x="590730" y="113339"/>
              <a:ext cx="9392189" cy="532758"/>
            </a:xfrm>
            <a:prstGeom prst="rect">
              <a:avLst/>
            </a:prstGeom>
            <a:noFill/>
            <a:ln>
              <a:noFill/>
            </a:ln>
          </p:spPr>
          <p:txBody>
            <a:bodyPr anchorCtr="0" anchor="ctr" bIns="0" lIns="297325" spcFirstLastPara="1" rIns="297325" wrap="square" tIns="0">
              <a:noAutofit/>
            </a:bodyPr>
            <a:lstStyle/>
            <a:p>
              <a:pPr indent="0" lvl="0" marL="0" marR="0" rtl="0" algn="l">
                <a:lnSpc>
                  <a:spcPct val="90000"/>
                </a:lnSpc>
                <a:spcBef>
                  <a:spcPts val="0"/>
                </a:spcBef>
                <a:spcAft>
                  <a:spcPts val="0"/>
                </a:spcAft>
                <a:buClr>
                  <a:schemeClr val="lt1"/>
                </a:buClr>
                <a:buSzPts val="2400"/>
                <a:buFont typeface="Calibri"/>
                <a:buNone/>
              </a:pPr>
              <a:r>
                <a:rPr b="1" i="0" lang="en-US" sz="2400">
                  <a:solidFill>
                    <a:schemeClr val="dk1"/>
                  </a:solidFill>
                  <a:latin typeface="Calibri"/>
                  <a:ea typeface="Calibri"/>
                  <a:cs typeface="Calibri"/>
                  <a:sym typeface="Calibri"/>
                </a:rPr>
                <a:t>Mark all launch msites on a map</a:t>
              </a:r>
              <a:endParaRPr b="1" sz="2400">
                <a:solidFill>
                  <a:schemeClr val="dk1"/>
                </a:solidFill>
                <a:latin typeface="Calibri"/>
                <a:ea typeface="Calibri"/>
                <a:cs typeface="Calibri"/>
                <a:sym typeface="Calibri"/>
              </a:endParaRPr>
            </a:p>
          </p:txBody>
        </p:sp>
        <p:sp>
          <p:nvSpPr>
            <p:cNvPr id="324" name="Google Shape;324;p27"/>
            <p:cNvSpPr/>
            <p:nvPr/>
          </p:nvSpPr>
          <p:spPr>
            <a:xfrm>
              <a:off x="0" y="1286919"/>
              <a:ext cx="11238187" cy="504000"/>
            </a:xfrm>
            <a:prstGeom prst="rect">
              <a:avLst/>
            </a:prstGeom>
            <a:solidFill>
              <a:srgbClr val="CDCFD3">
                <a:alpha val="89803"/>
              </a:srgb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561909" y="991719"/>
              <a:ext cx="9449831" cy="590400"/>
            </a:xfrm>
            <a:prstGeom prst="roundRect">
              <a:avLst>
                <a:gd fmla="val 16667" name="adj"/>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txBox="1"/>
            <p:nvPr/>
          </p:nvSpPr>
          <p:spPr>
            <a:xfrm>
              <a:off x="590730" y="1020540"/>
              <a:ext cx="9392189" cy="532758"/>
            </a:xfrm>
            <a:prstGeom prst="rect">
              <a:avLst/>
            </a:prstGeom>
            <a:noFill/>
            <a:ln>
              <a:noFill/>
            </a:ln>
          </p:spPr>
          <p:txBody>
            <a:bodyPr anchorCtr="0" anchor="ctr" bIns="0" lIns="297325" spcFirstLastPara="1" rIns="297325" wrap="square" tIns="0">
              <a:noAutofit/>
            </a:bodyPr>
            <a:lstStyle/>
            <a:p>
              <a:pPr indent="0" lvl="0" marL="0" marR="0" rtl="0" algn="l">
                <a:lnSpc>
                  <a:spcPct val="90000"/>
                </a:lnSpc>
                <a:spcBef>
                  <a:spcPts val="0"/>
                </a:spcBef>
                <a:spcAft>
                  <a:spcPts val="0"/>
                </a:spcAft>
                <a:buClr>
                  <a:schemeClr val="lt1"/>
                </a:buClr>
                <a:buSzPts val="2400"/>
                <a:buFont typeface="Calibri"/>
                <a:buNone/>
              </a:pPr>
              <a:r>
                <a:rPr b="1" i="0" lang="en-US" sz="2400">
                  <a:solidFill>
                    <a:schemeClr val="dk1"/>
                  </a:solidFill>
                  <a:latin typeface="Calibri"/>
                  <a:ea typeface="Calibri"/>
                  <a:cs typeface="Calibri"/>
                  <a:sym typeface="Calibri"/>
                </a:rPr>
                <a:t>Mark the success/failed launches for each site on the map</a:t>
              </a:r>
              <a:endParaRPr b="1" sz="2400">
                <a:solidFill>
                  <a:schemeClr val="dk1"/>
                </a:solidFill>
                <a:latin typeface="Calibri"/>
                <a:ea typeface="Calibri"/>
                <a:cs typeface="Calibri"/>
                <a:sym typeface="Calibri"/>
              </a:endParaRPr>
            </a:p>
          </p:txBody>
        </p:sp>
        <p:sp>
          <p:nvSpPr>
            <p:cNvPr id="327" name="Google Shape;327;p27"/>
            <p:cNvSpPr/>
            <p:nvPr/>
          </p:nvSpPr>
          <p:spPr>
            <a:xfrm>
              <a:off x="0" y="2194119"/>
              <a:ext cx="11238187" cy="504000"/>
            </a:xfrm>
            <a:prstGeom prst="rect">
              <a:avLst/>
            </a:prstGeom>
            <a:solidFill>
              <a:srgbClr val="CDCFD3">
                <a:alpha val="89803"/>
              </a:srgb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561909" y="1898919"/>
              <a:ext cx="9449831" cy="590400"/>
            </a:xfrm>
            <a:prstGeom prst="roundRect">
              <a:avLst>
                <a:gd fmla="val 16667" name="adj"/>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txBox="1"/>
            <p:nvPr/>
          </p:nvSpPr>
          <p:spPr>
            <a:xfrm>
              <a:off x="590730" y="1927740"/>
              <a:ext cx="9392189" cy="532758"/>
            </a:xfrm>
            <a:prstGeom prst="rect">
              <a:avLst/>
            </a:prstGeom>
            <a:noFill/>
            <a:ln>
              <a:noFill/>
            </a:ln>
          </p:spPr>
          <p:txBody>
            <a:bodyPr anchorCtr="0" anchor="ctr" bIns="0" lIns="297325" spcFirstLastPara="1" rIns="297325" wrap="square" tIns="0">
              <a:noAutofit/>
            </a:bodyPr>
            <a:lstStyle/>
            <a:p>
              <a:pPr indent="0" lvl="0" marL="0" marR="0" rtl="0" algn="l">
                <a:lnSpc>
                  <a:spcPct val="90000"/>
                </a:lnSpc>
                <a:spcBef>
                  <a:spcPts val="0"/>
                </a:spcBef>
                <a:spcAft>
                  <a:spcPts val="0"/>
                </a:spcAft>
                <a:buClr>
                  <a:schemeClr val="lt1"/>
                </a:buClr>
                <a:buSzPts val="2400"/>
                <a:buFont typeface="Calibri"/>
                <a:buNone/>
              </a:pPr>
              <a:r>
                <a:rPr b="1" i="0" lang="en-US" sz="2400">
                  <a:solidFill>
                    <a:schemeClr val="dk1"/>
                  </a:solidFill>
                  <a:latin typeface="Calibri"/>
                  <a:ea typeface="Calibri"/>
                  <a:cs typeface="Calibri"/>
                  <a:sym typeface="Calibri"/>
                </a:rPr>
                <a:t>Calculate the distances between a launch site to its proximities</a:t>
              </a:r>
              <a:endParaRPr b="1" sz="2400">
                <a:solidFill>
                  <a:schemeClr val="dk1"/>
                </a:solidFill>
                <a:latin typeface="Calibri"/>
                <a:ea typeface="Calibri"/>
                <a:cs typeface="Calibri"/>
                <a:sym typeface="Calibri"/>
              </a:endParaRPr>
            </a:p>
          </p:txBody>
        </p:sp>
        <p:sp>
          <p:nvSpPr>
            <p:cNvPr id="330" name="Google Shape;330;p27"/>
            <p:cNvSpPr/>
            <p:nvPr/>
          </p:nvSpPr>
          <p:spPr>
            <a:xfrm>
              <a:off x="0" y="3101319"/>
              <a:ext cx="11238187" cy="1165500"/>
            </a:xfrm>
            <a:prstGeom prst="rect">
              <a:avLst/>
            </a:prstGeom>
            <a:solidFill>
              <a:srgbClr val="CDCFD3">
                <a:alpha val="89803"/>
              </a:srgb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txBox="1"/>
            <p:nvPr/>
          </p:nvSpPr>
          <p:spPr>
            <a:xfrm>
              <a:off x="0" y="3101319"/>
              <a:ext cx="11238187" cy="1165500"/>
            </a:xfrm>
            <a:prstGeom prst="rect">
              <a:avLst/>
            </a:prstGeom>
            <a:noFill/>
            <a:ln>
              <a:noFill/>
            </a:ln>
          </p:spPr>
          <p:txBody>
            <a:bodyPr anchorCtr="0" anchor="t" bIns="142225" lIns="872200" spcFirstLastPara="1" rIns="872200" wrap="square" tIns="416550">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It enable us to find some geographical patterns about launch sites.</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It enable us to easily identify which launch sites have relatively high success rates.</a:t>
              </a:r>
              <a:endParaRPr b="0" i="0" sz="2000" u="none" cap="none" strike="noStrike">
                <a:solidFill>
                  <a:schemeClr val="dk1"/>
                </a:solidFill>
                <a:latin typeface="Calibri"/>
                <a:ea typeface="Calibri"/>
                <a:cs typeface="Calibri"/>
                <a:sym typeface="Calibri"/>
              </a:endParaRPr>
            </a:p>
          </p:txBody>
        </p:sp>
        <p:sp>
          <p:nvSpPr>
            <p:cNvPr id="332" name="Google Shape;332;p27"/>
            <p:cNvSpPr/>
            <p:nvPr/>
          </p:nvSpPr>
          <p:spPr>
            <a:xfrm>
              <a:off x="561909" y="2806119"/>
              <a:ext cx="7866730" cy="590400"/>
            </a:xfrm>
            <a:prstGeom prst="roundRect">
              <a:avLst>
                <a:gd fmla="val 16667" name="adj"/>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txBox="1"/>
            <p:nvPr/>
          </p:nvSpPr>
          <p:spPr>
            <a:xfrm>
              <a:off x="590730" y="2834940"/>
              <a:ext cx="7809088" cy="532758"/>
            </a:xfrm>
            <a:prstGeom prst="rect">
              <a:avLst/>
            </a:prstGeom>
            <a:noFill/>
            <a:ln>
              <a:noFill/>
            </a:ln>
          </p:spPr>
          <p:txBody>
            <a:bodyPr anchorCtr="0" anchor="ctr" bIns="0" lIns="297325" spcFirstLastPara="1" rIns="297325" wrap="square" tIns="0">
              <a:noAutofit/>
            </a:bodyPr>
            <a:lstStyle/>
            <a:p>
              <a:pPr indent="0" lvl="0" marL="0" marR="0" rtl="0" algn="l">
                <a:lnSpc>
                  <a:spcPct val="90000"/>
                </a:lnSpc>
                <a:spcBef>
                  <a:spcPts val="0"/>
                </a:spcBef>
                <a:spcAft>
                  <a:spcPts val="0"/>
                </a:spcAft>
                <a:buClr>
                  <a:schemeClr val="lt1"/>
                </a:buClr>
                <a:buSzPts val="2000"/>
                <a:buFont typeface="Calibri"/>
                <a:buNone/>
              </a:pPr>
              <a:r>
                <a:rPr b="0" i="0" lang="en-US" sz="2000">
                  <a:solidFill>
                    <a:schemeClr val="dk1"/>
                  </a:solidFill>
                  <a:latin typeface="Calibri"/>
                  <a:ea typeface="Calibri"/>
                  <a:cs typeface="Calibri"/>
                  <a:sym typeface="Calibri"/>
                </a:rPr>
                <a:t>By adding those markers:</a:t>
              </a:r>
              <a:endParaRPr sz="2000">
                <a:solidFill>
                  <a:schemeClr val="dk1"/>
                </a:solidFill>
                <a:latin typeface="Calibri"/>
                <a:ea typeface="Calibri"/>
                <a:cs typeface="Calibri"/>
                <a:sym typeface="Calibri"/>
              </a:endParaRPr>
            </a:p>
          </p:txBody>
        </p:sp>
      </p:grpSp>
      <p:sp>
        <p:nvSpPr>
          <p:cNvPr id="334" name="Google Shape;33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335" name="Google Shape;335;p27"/>
          <p:cNvSpPr txBox="1"/>
          <p:nvPr/>
        </p:nvSpPr>
        <p:spPr>
          <a:xfrm>
            <a:off x="31531" y="6380182"/>
            <a:ext cx="10825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https://github.com/Rahinmans/space-x-project-/blob/main/jupyter-lab_launch_site_location-map-Folium.ipynb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28"/>
          <p:cNvSpPr txBox="1"/>
          <p:nvPr>
            <p:ph idx="12" type="sldNum"/>
          </p:nvPr>
        </p:nvSpPr>
        <p:spPr>
          <a:xfrm>
            <a:off x="9448800" y="645362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28"/>
          <p:cNvSpPr txBox="1"/>
          <p:nvPr>
            <p:ph idx="1" type="body"/>
          </p:nvPr>
        </p:nvSpPr>
        <p:spPr>
          <a:xfrm>
            <a:off x="359876" y="1558271"/>
            <a:ext cx="6175396" cy="435133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Add a Launch Site Drop-down Input Component</a:t>
            </a:r>
            <a:endParaRPr/>
          </a:p>
          <a:p>
            <a:pPr indent="-228600" lvl="0" marL="228600" marR="0" rtl="0" algn="just">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Add a callback function to render success-pie-chart based on selected site dropdown</a:t>
            </a:r>
            <a:endParaRPr/>
          </a:p>
          <a:p>
            <a:pPr indent="-228600" lvl="0" marL="228600" marR="0" rtl="0" algn="just">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Add a Range Slider to Select Payload</a:t>
            </a:r>
            <a:endParaRPr/>
          </a:p>
          <a:p>
            <a:pPr indent="-228600" lvl="0" marL="228600" marR="0" rtl="0" algn="just">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Add a callback function to render the success-payload-scatter-chart scatter plot</a:t>
            </a:r>
            <a:endParaRPr/>
          </a:p>
        </p:txBody>
      </p:sp>
      <p:sp>
        <p:nvSpPr>
          <p:cNvPr id="342" name="Google Shape;34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343" name="Google Shape;343;p28"/>
          <p:cNvSpPr txBox="1"/>
          <p:nvPr/>
        </p:nvSpPr>
        <p:spPr>
          <a:xfrm>
            <a:off x="31531" y="6380182"/>
            <a:ext cx="10825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https://github.com/Rahinmans/space-x-project-/blob/main/jupyter-labs-Dashboard.ipynb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4" name="Google Shape;344;p28"/>
          <p:cNvGrpSpPr/>
          <p:nvPr/>
        </p:nvGrpSpPr>
        <p:grpSpPr>
          <a:xfrm>
            <a:off x="9201294" y="1304626"/>
            <a:ext cx="2478678" cy="4858629"/>
            <a:chOff x="8500846" y="1422151"/>
            <a:chExt cx="2340949" cy="4858629"/>
          </a:xfrm>
        </p:grpSpPr>
        <p:sp>
          <p:nvSpPr>
            <p:cNvPr id="345" name="Google Shape;345;p28"/>
            <p:cNvSpPr/>
            <p:nvPr/>
          </p:nvSpPr>
          <p:spPr>
            <a:xfrm>
              <a:off x="9009793" y="1422151"/>
              <a:ext cx="1832002" cy="1832189"/>
            </a:xfrm>
            <a:custGeom>
              <a:rect b="b" l="l" r="r" t="t"/>
              <a:pathLst>
                <a:path extrusionOk="0" h="120000" w="120000">
                  <a:moveTo>
                    <a:pt x="7945" y="60000"/>
                  </a:moveTo>
                  <a:lnTo>
                    <a:pt x="7945" y="60000"/>
                  </a:lnTo>
                  <a:cubicBezTo>
                    <a:pt x="7945" y="32876"/>
                    <a:pt x="29140" y="10384"/>
                    <a:pt x="56446" y="8532"/>
                  </a:cubicBezTo>
                  <a:cubicBezTo>
                    <a:pt x="83751" y="6680"/>
                    <a:pt x="107840" y="26100"/>
                    <a:pt x="111569" y="52971"/>
                  </a:cubicBezTo>
                  <a:cubicBezTo>
                    <a:pt x="115298" y="79843"/>
                    <a:pt x="97393" y="104986"/>
                    <a:pt x="70597" y="110508"/>
                  </a:cubicBezTo>
                  <a:lnTo>
                    <a:pt x="70055" y="118635"/>
                  </a:lnTo>
                  <a:lnTo>
                    <a:pt x="57005" y="104904"/>
                  </a:lnTo>
                  <a:lnTo>
                    <a:pt x="72051" y="88709"/>
                  </a:lnTo>
                  <a:lnTo>
                    <a:pt x="71514" y="96753"/>
                  </a:lnTo>
                  <a:cubicBezTo>
                    <a:pt x="91004" y="91011"/>
                    <a:pt x="102826" y="71869"/>
                    <a:pt x="98846" y="52496"/>
                  </a:cubicBezTo>
                  <a:cubicBezTo>
                    <a:pt x="94867" y="33122"/>
                    <a:pt x="76384" y="19834"/>
                    <a:pt x="56112" y="21773"/>
                  </a:cubicBezTo>
                  <a:cubicBezTo>
                    <a:pt x="35840" y="23713"/>
                    <a:pt x="20391" y="40246"/>
                    <a:pt x="20391" y="600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9414270" y="2085353"/>
              <a:ext cx="1022361" cy="511127"/>
            </a:xfrm>
            <a:custGeom>
              <a:rect b="b" l="l" r="r" t="t"/>
              <a:pathLst>
                <a:path extrusionOk="0" h="511127" w="1022361">
                  <a:moveTo>
                    <a:pt x="0" y="0"/>
                  </a:moveTo>
                  <a:lnTo>
                    <a:pt x="1022361" y="0"/>
                  </a:lnTo>
                  <a:lnTo>
                    <a:pt x="1022361" y="511127"/>
                  </a:lnTo>
                  <a:lnTo>
                    <a:pt x="0" y="511127"/>
                  </a:lnTo>
                  <a:lnTo>
                    <a:pt x="0" y="0"/>
                  </a:lnTo>
                  <a:close/>
                </a:path>
              </a:pathLst>
            </a:cu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Add a dropdown list of Launch Sites</a:t>
              </a:r>
              <a:endParaRPr/>
            </a:p>
          </p:txBody>
        </p:sp>
        <p:sp>
          <p:nvSpPr>
            <p:cNvPr id="347" name="Google Shape;347;p28"/>
            <p:cNvSpPr/>
            <p:nvPr/>
          </p:nvSpPr>
          <p:spPr>
            <a:xfrm>
              <a:off x="8500846" y="2475016"/>
              <a:ext cx="1832002" cy="1832189"/>
            </a:xfrm>
            <a:custGeom>
              <a:rect b="b" l="l" r="r" t="t"/>
              <a:pathLst>
                <a:path extrusionOk="0" h="120000" w="120000">
                  <a:moveTo>
                    <a:pt x="95573" y="22338"/>
                  </a:moveTo>
                  <a:lnTo>
                    <a:pt x="86754" y="31675"/>
                  </a:lnTo>
                  <a:cubicBezTo>
                    <a:pt x="74749" y="21011"/>
                    <a:pt x="57238" y="18556"/>
                    <a:pt x="42611" y="25488"/>
                  </a:cubicBezTo>
                  <a:cubicBezTo>
                    <a:pt x="27984" y="32419"/>
                    <a:pt x="19219" y="47323"/>
                    <a:pt x="20517" y="63061"/>
                  </a:cubicBezTo>
                  <a:cubicBezTo>
                    <a:pt x="21814" y="78799"/>
                    <a:pt x="32909" y="92164"/>
                    <a:pt x="48486" y="96753"/>
                  </a:cubicBezTo>
                  <a:lnTo>
                    <a:pt x="47949" y="88709"/>
                  </a:lnTo>
                  <a:lnTo>
                    <a:pt x="62995" y="104904"/>
                  </a:lnTo>
                  <a:lnTo>
                    <a:pt x="49945" y="118635"/>
                  </a:lnTo>
                  <a:lnTo>
                    <a:pt x="49403" y="110508"/>
                  </a:lnTo>
                  <a:lnTo>
                    <a:pt x="49403" y="110508"/>
                  </a:lnTo>
                  <a:cubicBezTo>
                    <a:pt x="27830" y="106062"/>
                    <a:pt x="11417" y="88637"/>
                    <a:pt x="8427" y="67001"/>
                  </a:cubicBezTo>
                  <a:cubicBezTo>
                    <a:pt x="5437" y="45366"/>
                    <a:pt x="16516" y="24208"/>
                    <a:pt x="36088" y="14177"/>
                  </a:cubicBezTo>
                  <a:cubicBezTo>
                    <a:pt x="55661" y="4146"/>
                    <a:pt x="79486" y="7414"/>
                    <a:pt x="95573" y="223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8903261" y="3140162"/>
              <a:ext cx="1022361" cy="511127"/>
            </a:xfrm>
            <a:custGeom>
              <a:rect b="b" l="l" r="r" t="t"/>
              <a:pathLst>
                <a:path extrusionOk="0" h="511127" w="1022361">
                  <a:moveTo>
                    <a:pt x="0" y="0"/>
                  </a:moveTo>
                  <a:lnTo>
                    <a:pt x="1022361" y="0"/>
                  </a:lnTo>
                  <a:lnTo>
                    <a:pt x="1022361" y="511127"/>
                  </a:lnTo>
                  <a:lnTo>
                    <a:pt x="0" y="511127"/>
                  </a:lnTo>
                  <a:lnTo>
                    <a:pt x="0" y="0"/>
                  </a:lnTo>
                  <a:close/>
                </a:path>
              </a:pathLst>
            </a:cu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Add a callback function to render success-pie-chart</a:t>
              </a:r>
              <a:endParaRPr/>
            </a:p>
          </p:txBody>
        </p:sp>
        <p:sp>
          <p:nvSpPr>
            <p:cNvPr id="349" name="Google Shape;349;p28"/>
            <p:cNvSpPr/>
            <p:nvPr/>
          </p:nvSpPr>
          <p:spPr>
            <a:xfrm>
              <a:off x="9009793" y="3531768"/>
              <a:ext cx="1832002" cy="1832189"/>
            </a:xfrm>
            <a:custGeom>
              <a:rect b="b" l="l" r="r" t="t"/>
              <a:pathLst>
                <a:path extrusionOk="0" h="120000" w="120000">
                  <a:moveTo>
                    <a:pt x="24427" y="22338"/>
                  </a:moveTo>
                  <a:lnTo>
                    <a:pt x="24427" y="22338"/>
                  </a:lnTo>
                  <a:cubicBezTo>
                    <a:pt x="40514" y="7414"/>
                    <a:pt x="64339" y="4146"/>
                    <a:pt x="83912" y="14177"/>
                  </a:cubicBezTo>
                  <a:cubicBezTo>
                    <a:pt x="103484" y="24208"/>
                    <a:pt x="114563" y="45366"/>
                    <a:pt x="111573" y="67001"/>
                  </a:cubicBezTo>
                  <a:cubicBezTo>
                    <a:pt x="108583" y="88637"/>
                    <a:pt x="92170" y="106062"/>
                    <a:pt x="70597" y="110508"/>
                  </a:cubicBezTo>
                  <a:lnTo>
                    <a:pt x="70055" y="118635"/>
                  </a:lnTo>
                  <a:lnTo>
                    <a:pt x="57005" y="104904"/>
                  </a:lnTo>
                  <a:lnTo>
                    <a:pt x="72051" y="88709"/>
                  </a:lnTo>
                  <a:lnTo>
                    <a:pt x="71514" y="96753"/>
                  </a:lnTo>
                  <a:cubicBezTo>
                    <a:pt x="87091" y="92164"/>
                    <a:pt x="98186" y="78799"/>
                    <a:pt x="99483" y="63061"/>
                  </a:cubicBezTo>
                  <a:cubicBezTo>
                    <a:pt x="100781" y="47323"/>
                    <a:pt x="92016" y="32419"/>
                    <a:pt x="77389" y="25488"/>
                  </a:cubicBezTo>
                  <a:cubicBezTo>
                    <a:pt x="62762" y="18556"/>
                    <a:pt x="45251" y="21011"/>
                    <a:pt x="33246" y="3167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9414270" y="4194971"/>
              <a:ext cx="1022361" cy="511127"/>
            </a:xfrm>
            <a:custGeom>
              <a:rect b="b" l="l" r="r" t="t"/>
              <a:pathLst>
                <a:path extrusionOk="0" h="511127" w="1022361">
                  <a:moveTo>
                    <a:pt x="0" y="0"/>
                  </a:moveTo>
                  <a:lnTo>
                    <a:pt x="1022361" y="0"/>
                  </a:lnTo>
                  <a:lnTo>
                    <a:pt x="1022361" y="511127"/>
                  </a:lnTo>
                  <a:lnTo>
                    <a:pt x="0" y="511127"/>
                  </a:lnTo>
                  <a:lnTo>
                    <a:pt x="0" y="0"/>
                  </a:lnTo>
                  <a:close/>
                </a:path>
              </a:pathLst>
            </a:cu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Add a Range Slider to Select Payload</a:t>
              </a:r>
              <a:endParaRPr/>
            </a:p>
          </p:txBody>
        </p:sp>
        <p:sp>
          <p:nvSpPr>
            <p:cNvPr id="351" name="Google Shape;351;p28"/>
            <p:cNvSpPr/>
            <p:nvPr/>
          </p:nvSpPr>
          <p:spPr>
            <a:xfrm>
              <a:off x="8631433" y="4706099"/>
              <a:ext cx="1573921" cy="1574681"/>
            </a:xfrm>
            <a:prstGeom prst="blockArc">
              <a:avLst>
                <a:gd fmla="val 0" name="adj1"/>
                <a:gd fmla="val 18900000" name="adj2"/>
                <a:gd fmla="val 12740" name="adj3"/>
              </a:avLst>
            </a:prstGeom>
            <a:solidFill>
              <a:srgbClr val="59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8903261" y="5249779"/>
              <a:ext cx="1022361" cy="511127"/>
            </a:xfrm>
            <a:custGeom>
              <a:rect b="b" l="l" r="r" t="t"/>
              <a:pathLst>
                <a:path extrusionOk="0" h="511127" w="1022361">
                  <a:moveTo>
                    <a:pt x="0" y="0"/>
                  </a:moveTo>
                  <a:lnTo>
                    <a:pt x="1022361" y="0"/>
                  </a:lnTo>
                  <a:lnTo>
                    <a:pt x="1022361" y="511127"/>
                  </a:lnTo>
                  <a:lnTo>
                    <a:pt x="0" y="511127"/>
                  </a:lnTo>
                  <a:lnTo>
                    <a:pt x="0" y="0"/>
                  </a:lnTo>
                  <a:close/>
                </a:path>
              </a:pathLst>
            </a:cu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chemeClr val="dk1"/>
                </a:buClr>
                <a:buSzPts val="1200"/>
                <a:buFont typeface="Calibri"/>
                <a:buNone/>
              </a:pPr>
              <a:r>
                <a:rPr b="1" lang="en-US" sz="1200">
                  <a:solidFill>
                    <a:schemeClr val="dk1"/>
                  </a:solidFill>
                  <a:latin typeface="Calibri"/>
                  <a:ea typeface="Calibri"/>
                  <a:cs typeface="Calibri"/>
                  <a:sym typeface="Calibri"/>
                </a:rPr>
                <a:t>Add a callback function to render the success-payload-scatter-chart</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29"/>
          <p:cNvSpPr txBox="1"/>
          <p:nvPr>
            <p:ph idx="12" type="sldNum"/>
          </p:nvPr>
        </p:nvSpPr>
        <p:spPr>
          <a:xfrm>
            <a:off x="9405264"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29"/>
          <p:cNvSpPr txBox="1"/>
          <p:nvPr>
            <p:ph idx="1" type="body"/>
          </p:nvPr>
        </p:nvSpPr>
        <p:spPr>
          <a:xfrm>
            <a:off x="225405" y="1415488"/>
            <a:ext cx="6282971" cy="4723093"/>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Load and transform the data </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Train_test_split to split data into training and test data.</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Create four Machine learning models (Logistic regression, SVM, Decision Tree, KNN), and create GridSearchCV objectives for each models.</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best parameters , accuracy and confusion matrix</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Selection of model that performs best which is DecisionTree with a score of 0.90.</a:t>
            </a:r>
            <a:endParaRPr/>
          </a:p>
        </p:txBody>
      </p:sp>
      <p:sp>
        <p:nvSpPr>
          <p:cNvPr id="360" name="Google Shape;36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361" name="Google Shape;361;p29"/>
          <p:cNvSpPr txBox="1"/>
          <p:nvPr/>
        </p:nvSpPr>
        <p:spPr>
          <a:xfrm>
            <a:off x="31531" y="6380182"/>
            <a:ext cx="112542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https://github.com/Rahinmans/space-x-project-/blob/main/jupyter-labs-SpaceX_Machine_Learning_Prediction.ipynb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2" name="Google Shape;362;p29"/>
          <p:cNvGrpSpPr/>
          <p:nvPr/>
        </p:nvGrpSpPr>
        <p:grpSpPr>
          <a:xfrm>
            <a:off x="7424064" y="1538545"/>
            <a:ext cx="4542531" cy="4684173"/>
            <a:chOff x="0" y="2257"/>
            <a:chExt cx="4542531" cy="4684173"/>
          </a:xfrm>
        </p:grpSpPr>
        <p:sp>
          <p:nvSpPr>
            <p:cNvPr id="363" name="Google Shape;363;p29"/>
            <p:cNvSpPr/>
            <p:nvPr/>
          </p:nvSpPr>
          <p:spPr>
            <a:xfrm>
              <a:off x="0" y="4021092"/>
              <a:ext cx="4542531" cy="665338"/>
            </a:xfrm>
            <a:prstGeom prst="rect">
              <a:avLst/>
            </a:prstGeom>
            <a:solidFill>
              <a:srgbClr val="2F54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nvSpPr>
          <p:spPr>
            <a:xfrm>
              <a:off x="0" y="4021092"/>
              <a:ext cx="4542531" cy="665338"/>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Selection of model that performs best</a:t>
              </a:r>
              <a:endParaRPr/>
            </a:p>
          </p:txBody>
        </p:sp>
        <p:sp>
          <p:nvSpPr>
            <p:cNvPr id="365" name="Google Shape;365;p29"/>
            <p:cNvSpPr/>
            <p:nvPr/>
          </p:nvSpPr>
          <p:spPr>
            <a:xfrm rot="10800000">
              <a:off x="0" y="3042187"/>
              <a:ext cx="4542531" cy="1023289"/>
            </a:xfrm>
            <a:prstGeom prst="upArrowCallout">
              <a:avLst>
                <a:gd fmla="val 25000" name="adj1"/>
                <a:gd fmla="val 25000" name="adj2"/>
                <a:gd fmla="val 25000" name="adj3"/>
                <a:gd fmla="val 64977" name="adj4"/>
              </a:avLst>
            </a:prstGeom>
            <a:solidFill>
              <a:srgbClr val="4C7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txBox="1"/>
            <p:nvPr/>
          </p:nvSpPr>
          <p:spPr>
            <a:xfrm>
              <a:off x="0" y="3042187"/>
              <a:ext cx="4542531" cy="664902"/>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Calculate best parameters , accuracy and confusion matrix</a:t>
              </a:r>
              <a:endParaRPr/>
            </a:p>
          </p:txBody>
        </p:sp>
        <p:sp>
          <p:nvSpPr>
            <p:cNvPr id="367" name="Google Shape;367;p29"/>
            <p:cNvSpPr/>
            <p:nvPr/>
          </p:nvSpPr>
          <p:spPr>
            <a:xfrm rot="10800000">
              <a:off x="0" y="2028877"/>
              <a:ext cx="4542531" cy="1023289"/>
            </a:xfrm>
            <a:prstGeom prst="upArrowCallout">
              <a:avLst>
                <a:gd fmla="val 25000" name="adj1"/>
                <a:gd fmla="val 25000" name="adj2"/>
                <a:gd fmla="val 25000" name="adj3"/>
                <a:gd fmla="val 64977" name="adj4"/>
              </a:avLst>
            </a:prstGeom>
            <a:solidFill>
              <a:srgbClr val="6786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txBox="1"/>
            <p:nvPr/>
          </p:nvSpPr>
          <p:spPr>
            <a:xfrm>
              <a:off x="0" y="2028877"/>
              <a:ext cx="4542531" cy="664902"/>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Create four Machine learning models</a:t>
              </a:r>
              <a:endParaRPr/>
            </a:p>
          </p:txBody>
        </p:sp>
        <p:sp>
          <p:nvSpPr>
            <p:cNvPr id="369" name="Google Shape;369;p29"/>
            <p:cNvSpPr/>
            <p:nvPr/>
          </p:nvSpPr>
          <p:spPr>
            <a:xfrm rot="10800000">
              <a:off x="0" y="1015567"/>
              <a:ext cx="4542531" cy="1023289"/>
            </a:xfrm>
            <a:prstGeom prst="upArrowCallout">
              <a:avLst>
                <a:gd fmla="val 25000" name="adj1"/>
                <a:gd fmla="val 25000" name="adj2"/>
                <a:gd fmla="val 25000" name="adj3"/>
                <a:gd fmla="val 64977" name="adj4"/>
              </a:avLst>
            </a:prstGeom>
            <a:solidFill>
              <a:srgbClr val="829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txBox="1"/>
            <p:nvPr/>
          </p:nvSpPr>
          <p:spPr>
            <a:xfrm>
              <a:off x="0" y="1015567"/>
              <a:ext cx="4542531" cy="664902"/>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Split data into training and test data</a:t>
              </a:r>
              <a:endParaRPr/>
            </a:p>
          </p:txBody>
        </p:sp>
        <p:sp>
          <p:nvSpPr>
            <p:cNvPr id="371" name="Google Shape;371;p29"/>
            <p:cNvSpPr/>
            <p:nvPr/>
          </p:nvSpPr>
          <p:spPr>
            <a:xfrm rot="10800000">
              <a:off x="0" y="2257"/>
              <a:ext cx="4542531" cy="1023289"/>
            </a:xfrm>
            <a:prstGeom prst="upArrowCallout">
              <a:avLst>
                <a:gd fmla="val 25000" name="adj1"/>
                <a:gd fmla="val 25000" name="adj2"/>
                <a:gd fmla="val 25000" name="adj3"/>
                <a:gd fmla="val 64977" name="adj4"/>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txBox="1"/>
            <p:nvPr/>
          </p:nvSpPr>
          <p:spPr>
            <a:xfrm>
              <a:off x="0" y="2257"/>
              <a:ext cx="4542531" cy="664902"/>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Load and transform the data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grpSp>
        <p:nvGrpSpPr>
          <p:cNvPr id="378" name="Google Shape;378;p30"/>
          <p:cNvGrpSpPr/>
          <p:nvPr/>
        </p:nvGrpSpPr>
        <p:grpSpPr>
          <a:xfrm>
            <a:off x="2936545" y="1279659"/>
            <a:ext cx="6478713" cy="5332677"/>
            <a:chOff x="2095421" y="2188"/>
            <a:chExt cx="6478713" cy="5332677"/>
          </a:xfrm>
        </p:grpSpPr>
        <p:sp>
          <p:nvSpPr>
            <p:cNvPr id="379" name="Google Shape;379;p30"/>
            <p:cNvSpPr/>
            <p:nvPr/>
          </p:nvSpPr>
          <p:spPr>
            <a:xfrm>
              <a:off x="4040156" y="2188"/>
              <a:ext cx="2589243" cy="1683008"/>
            </a:xfrm>
            <a:prstGeom prst="roundRect">
              <a:avLst>
                <a:gd fmla="val 16667" name="adj"/>
              </a:avLst>
            </a:prstGeom>
            <a:gradFill>
              <a:gsLst>
                <a:gs pos="0">
                  <a:srgbClr val="F08B54">
                    <a:alpha val="89803"/>
                  </a:srgbClr>
                </a:gs>
                <a:gs pos="50000">
                  <a:srgbClr val="F67A26">
                    <a:alpha val="89803"/>
                  </a:srgbClr>
                </a:gs>
                <a:gs pos="100000">
                  <a:srgbClr val="E36A18">
                    <a:alpha val="89803"/>
                  </a:srgbClr>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txBox="1"/>
            <p:nvPr/>
          </p:nvSpPr>
          <p:spPr>
            <a:xfrm>
              <a:off x="4122314" y="84346"/>
              <a:ext cx="2424927" cy="151869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Exploratory data analysis results</a:t>
              </a:r>
              <a:endParaRPr/>
            </a:p>
          </p:txBody>
        </p:sp>
        <p:sp>
          <p:nvSpPr>
            <p:cNvPr id="381" name="Google Shape;381;p30"/>
            <p:cNvSpPr/>
            <p:nvPr/>
          </p:nvSpPr>
          <p:spPr>
            <a:xfrm>
              <a:off x="3089191" y="843692"/>
              <a:ext cx="4491173" cy="4491173"/>
            </a:xfrm>
            <a:custGeom>
              <a:rect b="b" l="l" r="r" t="t"/>
              <a:pathLst>
                <a:path extrusionOk="0" h="120000" w="120000">
                  <a:moveTo>
                    <a:pt x="95094" y="11334"/>
                  </a:moveTo>
                  <a:lnTo>
                    <a:pt x="95094" y="11334"/>
                  </a:lnTo>
                  <a:cubicBezTo>
                    <a:pt x="112727" y="24049"/>
                    <a:pt x="122102" y="45308"/>
                    <a:pt x="119601" y="66903"/>
                  </a:cubicBezTo>
                </a:path>
              </a:pathLst>
            </a:custGeom>
            <a:noFill/>
            <a:ln cap="flat" cmpd="sng" w="9525">
              <a:solidFill>
                <a:srgbClr val="E1762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5984891" y="3370568"/>
              <a:ext cx="2589243" cy="1683008"/>
            </a:xfrm>
            <a:prstGeom prst="roundRect">
              <a:avLst>
                <a:gd fmla="val 16667" name="adj"/>
              </a:avLst>
            </a:prstGeom>
            <a:gradFill>
              <a:gsLst>
                <a:gs pos="0">
                  <a:srgbClr val="F08B54">
                    <a:alpha val="69803"/>
                  </a:srgbClr>
                </a:gs>
                <a:gs pos="50000">
                  <a:srgbClr val="F67A26">
                    <a:alpha val="69803"/>
                  </a:srgbClr>
                </a:gs>
                <a:gs pos="100000">
                  <a:srgbClr val="E36A18">
                    <a:alpha val="69803"/>
                  </a:srgbClr>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txBox="1"/>
            <p:nvPr/>
          </p:nvSpPr>
          <p:spPr>
            <a:xfrm>
              <a:off x="6067049" y="3452726"/>
              <a:ext cx="2424927" cy="151869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Interactive analytics demo in screenshots</a:t>
              </a:r>
              <a:endParaRPr/>
            </a:p>
          </p:txBody>
        </p:sp>
        <p:sp>
          <p:nvSpPr>
            <p:cNvPr id="384" name="Google Shape;384;p30"/>
            <p:cNvSpPr/>
            <p:nvPr/>
          </p:nvSpPr>
          <p:spPr>
            <a:xfrm>
              <a:off x="3089191" y="843692"/>
              <a:ext cx="4491173" cy="4491173"/>
            </a:xfrm>
            <a:custGeom>
              <a:rect b="b" l="l" r="r" t="t"/>
              <a:pathLst>
                <a:path extrusionOk="0" h="120000" w="120000">
                  <a:moveTo>
                    <a:pt x="88566" y="112764"/>
                  </a:moveTo>
                  <a:cubicBezTo>
                    <a:pt x="70744" y="122413"/>
                    <a:pt x="49256" y="122413"/>
                    <a:pt x="31434" y="112764"/>
                  </a:cubicBezTo>
                </a:path>
              </a:pathLst>
            </a:custGeom>
            <a:noFill/>
            <a:ln cap="flat" cmpd="sng" w="9525">
              <a:solidFill>
                <a:srgbClr val="EB9A7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095421" y="3370568"/>
              <a:ext cx="2589243" cy="1683008"/>
            </a:xfrm>
            <a:prstGeom prst="roundRect">
              <a:avLst>
                <a:gd fmla="val 16667" name="adj"/>
              </a:avLst>
            </a:prstGeom>
            <a:gradFill>
              <a:gsLst>
                <a:gs pos="0">
                  <a:srgbClr val="F08B54">
                    <a:alpha val="49803"/>
                  </a:srgbClr>
                </a:gs>
                <a:gs pos="50000">
                  <a:srgbClr val="F67A26">
                    <a:alpha val="49803"/>
                  </a:srgbClr>
                </a:gs>
                <a:gs pos="100000">
                  <a:srgbClr val="E36A18">
                    <a:alpha val="49803"/>
                  </a:srgbClr>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txBox="1"/>
            <p:nvPr/>
          </p:nvSpPr>
          <p:spPr>
            <a:xfrm>
              <a:off x="2177579" y="3452726"/>
              <a:ext cx="2424927" cy="151869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Predictive analysis results</a:t>
              </a:r>
              <a:endParaRPr/>
            </a:p>
          </p:txBody>
        </p:sp>
        <p:sp>
          <p:nvSpPr>
            <p:cNvPr id="387" name="Google Shape;387;p30"/>
            <p:cNvSpPr/>
            <p:nvPr/>
          </p:nvSpPr>
          <p:spPr>
            <a:xfrm>
              <a:off x="3089191" y="843692"/>
              <a:ext cx="4491173" cy="4491173"/>
            </a:xfrm>
            <a:custGeom>
              <a:rect b="b" l="l" r="r" t="t"/>
              <a:pathLst>
                <a:path extrusionOk="0" h="120000" w="120000">
                  <a:moveTo>
                    <a:pt x="398" y="66902"/>
                  </a:moveTo>
                  <a:lnTo>
                    <a:pt x="398" y="66902"/>
                  </a:lnTo>
                  <a:cubicBezTo>
                    <a:pt x="-2103" y="45307"/>
                    <a:pt x="7273" y="24049"/>
                    <a:pt x="24905" y="11333"/>
                  </a:cubicBezTo>
                </a:path>
              </a:pathLst>
            </a:custGeom>
            <a:noFill/>
            <a:ln cap="flat" cmpd="sng" w="9525">
              <a:solidFill>
                <a:srgbClr val="F5C9B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32"/>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32"/>
          <p:cNvSpPr txBox="1"/>
          <p:nvPr>
            <p:ph idx="1" type="body"/>
          </p:nvPr>
        </p:nvSpPr>
        <p:spPr>
          <a:xfrm>
            <a:off x="280025" y="1391771"/>
            <a:ext cx="11712388" cy="155985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With time the successful rate has increased for every Launch Site, particularly for the site “</a:t>
            </a:r>
            <a:r>
              <a:rPr b="1" lang="en-US" sz="2200">
                <a:solidFill>
                  <a:schemeClr val="dk2"/>
                </a:solidFill>
                <a:latin typeface="Arial"/>
                <a:ea typeface="Arial"/>
                <a:cs typeface="Arial"/>
                <a:sym typeface="Arial"/>
              </a:rPr>
              <a:t>CCAFS SLC 40</a:t>
            </a:r>
            <a:r>
              <a:rPr lang="en-US" sz="2200">
                <a:solidFill>
                  <a:srgbClr val="292929"/>
                </a:solidFill>
                <a:latin typeface="Arial"/>
                <a:ea typeface="Arial"/>
                <a:cs typeface="Arial"/>
                <a:sym typeface="Arial"/>
              </a:rPr>
              <a:t>”, where are concentrated the majority of the launches.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For VAFB SLC 4E and KSC LC 39A has a higher successful rate but represents one third of the total flight launches.</a:t>
            </a:r>
            <a:endParaRPr/>
          </a:p>
        </p:txBody>
      </p:sp>
      <p:sp>
        <p:nvSpPr>
          <p:cNvPr id="401" name="Google Shape;40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402" name="Google Shape;402;p32"/>
          <p:cNvPicPr preferRelativeResize="0"/>
          <p:nvPr/>
        </p:nvPicPr>
        <p:blipFill rotWithShape="1">
          <a:blip r:embed="rId4">
            <a:alphaModFix/>
          </a:blip>
          <a:srcRect b="0" l="0" r="0" t="0"/>
          <a:stretch/>
        </p:blipFill>
        <p:spPr>
          <a:xfrm>
            <a:off x="280025" y="2951628"/>
            <a:ext cx="11398745" cy="367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3"/>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33"/>
          <p:cNvSpPr txBox="1"/>
          <p:nvPr>
            <p:ph idx="1" type="body"/>
          </p:nvPr>
        </p:nvSpPr>
        <p:spPr>
          <a:xfrm>
            <a:off x="174812" y="1463892"/>
            <a:ext cx="5022475" cy="5205849"/>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a:t>
            </a:r>
            <a:r>
              <a:rPr b="1" lang="en-US" sz="2200">
                <a:solidFill>
                  <a:srgbClr val="292929"/>
                </a:solidFill>
                <a:latin typeface="Arial"/>
                <a:ea typeface="Arial"/>
                <a:cs typeface="Arial"/>
                <a:sym typeface="Arial"/>
              </a:rPr>
              <a:t>VAFB SLC 4E </a:t>
            </a:r>
            <a:r>
              <a:rPr lang="en-US" sz="2200">
                <a:solidFill>
                  <a:srgbClr val="292929"/>
                </a:solidFill>
                <a:latin typeface="Arial"/>
                <a:ea typeface="Arial"/>
                <a:cs typeface="Arial"/>
                <a:sym typeface="Arial"/>
              </a:rPr>
              <a:t>launch site there are no rockets launched for heavy payload mass (greater than 10000kg)</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a:t>
            </a:r>
            <a:r>
              <a:rPr b="1" lang="en-US" sz="2200">
                <a:solidFill>
                  <a:srgbClr val="292929"/>
                </a:solidFill>
                <a:latin typeface="Arial"/>
                <a:ea typeface="Arial"/>
                <a:cs typeface="Arial"/>
                <a:sym typeface="Arial"/>
              </a:rPr>
              <a:t>KSC LC 39A </a:t>
            </a:r>
            <a:r>
              <a:rPr lang="en-US" sz="2200">
                <a:solidFill>
                  <a:srgbClr val="292929"/>
                </a:solidFill>
                <a:latin typeface="Arial"/>
                <a:ea typeface="Arial"/>
                <a:cs typeface="Arial"/>
                <a:sym typeface="Arial"/>
              </a:rPr>
              <a:t>launch site there are no rockets launched for lower payload mass (less than 2500kg)</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a:t>
            </a:r>
            <a:r>
              <a:rPr b="1" lang="en-US" sz="2200">
                <a:solidFill>
                  <a:srgbClr val="292929"/>
                </a:solidFill>
                <a:latin typeface="Arial"/>
                <a:ea typeface="Arial"/>
                <a:cs typeface="Arial"/>
                <a:sym typeface="Arial"/>
              </a:rPr>
              <a:t>CCAFS SLC 40 </a:t>
            </a:r>
            <a:r>
              <a:rPr lang="en-US" sz="2200">
                <a:solidFill>
                  <a:srgbClr val="292929"/>
                </a:solidFill>
                <a:latin typeface="Arial"/>
                <a:ea typeface="Arial"/>
                <a:cs typeface="Arial"/>
                <a:sym typeface="Arial"/>
              </a:rPr>
              <a:t>launch site the rockets launched with payload mass less than 7500kg and more than 13000kg, but not in between.  </a:t>
            </a:r>
            <a:endParaRPr/>
          </a:p>
        </p:txBody>
      </p:sp>
      <p:sp>
        <p:nvSpPr>
          <p:cNvPr id="409" name="Google Shape;40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410" name="Google Shape;410;p33"/>
          <p:cNvPicPr preferRelativeResize="0"/>
          <p:nvPr/>
        </p:nvPicPr>
        <p:blipFill rotWithShape="1">
          <a:blip r:embed="rId4">
            <a:alphaModFix/>
          </a:blip>
          <a:srcRect b="0" l="0" r="0" t="0"/>
          <a:stretch/>
        </p:blipFill>
        <p:spPr>
          <a:xfrm>
            <a:off x="5405718" y="1463892"/>
            <a:ext cx="6786282" cy="476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95" name="Google Shape;95;p16"/>
          <p:cNvGrpSpPr/>
          <p:nvPr/>
        </p:nvGrpSpPr>
        <p:grpSpPr>
          <a:xfrm>
            <a:off x="958697" y="1690341"/>
            <a:ext cx="8630780" cy="4333011"/>
            <a:chOff x="0" y="2218"/>
            <a:chExt cx="8630780" cy="4333011"/>
          </a:xfrm>
        </p:grpSpPr>
        <p:sp>
          <p:nvSpPr>
            <p:cNvPr id="96" name="Google Shape;96;p16"/>
            <p:cNvSpPr/>
            <p:nvPr/>
          </p:nvSpPr>
          <p:spPr>
            <a:xfrm>
              <a:off x="0" y="2218"/>
              <a:ext cx="8630780" cy="711117"/>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nvSpPr>
          <p:spPr>
            <a:xfrm>
              <a:off x="34714" y="36932"/>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Executive Summary</a:t>
              </a:r>
              <a:endParaRPr/>
            </a:p>
          </p:txBody>
        </p:sp>
        <p:sp>
          <p:nvSpPr>
            <p:cNvPr id="98" name="Google Shape;98;p16"/>
            <p:cNvSpPr/>
            <p:nvPr/>
          </p:nvSpPr>
          <p:spPr>
            <a:xfrm>
              <a:off x="0" y="726597"/>
              <a:ext cx="8630780" cy="711117"/>
            </a:xfrm>
            <a:prstGeom prst="roundRect">
              <a:avLst>
                <a:gd fmla="val 16667" name="adj"/>
              </a:avLst>
            </a:prstGeom>
            <a:solidFill>
              <a:srgbClr val="53C1C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nvSpPr>
          <p:spPr>
            <a:xfrm>
              <a:off x="34714" y="761311"/>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Introduction</a:t>
              </a:r>
              <a:endParaRPr/>
            </a:p>
          </p:txBody>
        </p:sp>
        <p:sp>
          <p:nvSpPr>
            <p:cNvPr id="100" name="Google Shape;100;p16"/>
            <p:cNvSpPr/>
            <p:nvPr/>
          </p:nvSpPr>
          <p:spPr>
            <a:xfrm>
              <a:off x="0" y="1450976"/>
              <a:ext cx="8630780" cy="711117"/>
            </a:xfrm>
            <a:prstGeom prst="roundRect">
              <a:avLst>
                <a:gd fmla="val 16667" name="adj"/>
              </a:avLst>
            </a:prstGeom>
            <a:solidFill>
              <a:srgbClr val="4EC7A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34714" y="1485690"/>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Methodology</a:t>
              </a:r>
              <a:endParaRPr/>
            </a:p>
          </p:txBody>
        </p:sp>
        <p:sp>
          <p:nvSpPr>
            <p:cNvPr id="102" name="Google Shape;102;p16"/>
            <p:cNvSpPr/>
            <p:nvPr/>
          </p:nvSpPr>
          <p:spPr>
            <a:xfrm>
              <a:off x="0" y="2175354"/>
              <a:ext cx="8630780" cy="711117"/>
            </a:xfrm>
            <a:prstGeom prst="roundRect">
              <a:avLst>
                <a:gd fmla="val 16667" name="adj"/>
              </a:avLst>
            </a:prstGeom>
            <a:solidFill>
              <a:srgbClr val="49C07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nvSpPr>
          <p:spPr>
            <a:xfrm>
              <a:off x="34714" y="2210068"/>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Results</a:t>
              </a:r>
              <a:endParaRPr/>
            </a:p>
          </p:txBody>
        </p:sp>
        <p:sp>
          <p:nvSpPr>
            <p:cNvPr id="104" name="Google Shape;104;p16"/>
            <p:cNvSpPr/>
            <p:nvPr/>
          </p:nvSpPr>
          <p:spPr>
            <a:xfrm>
              <a:off x="0" y="2899733"/>
              <a:ext cx="8630780" cy="711117"/>
            </a:xfrm>
            <a:prstGeom prst="roundRect">
              <a:avLst>
                <a:gd fmla="val 16667" name="adj"/>
              </a:avLst>
            </a:prstGeom>
            <a:solidFill>
              <a:srgbClr val="49B84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34714" y="2934447"/>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Conclusion</a:t>
              </a:r>
              <a:endParaRPr/>
            </a:p>
          </p:txBody>
        </p:sp>
        <p:sp>
          <p:nvSpPr>
            <p:cNvPr id="106" name="Google Shape;106;p16"/>
            <p:cNvSpPr/>
            <p:nvPr/>
          </p:nvSpPr>
          <p:spPr>
            <a:xfrm>
              <a:off x="0" y="3624112"/>
              <a:ext cx="8630780" cy="711117"/>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34714" y="3658826"/>
              <a:ext cx="8561352" cy="641689"/>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Appendix</a:t>
              </a:r>
              <a:endParaRPr/>
            </a:p>
          </p:txBody>
        </p:sp>
      </p:grpSp>
      <p:sp>
        <p:nvSpPr>
          <p:cNvPr id="108" name="Google Shape;10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34"/>
          <p:cNvSpPr txBox="1"/>
          <p:nvPr>
            <p:ph idx="12" type="sldNum"/>
          </p:nvPr>
        </p:nvSpPr>
        <p:spPr>
          <a:xfrm>
            <a:off x="9448800" y="6428700"/>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34"/>
          <p:cNvSpPr txBox="1"/>
          <p:nvPr>
            <p:ph idx="1" type="body"/>
          </p:nvPr>
        </p:nvSpPr>
        <p:spPr>
          <a:xfrm>
            <a:off x="279193" y="1946789"/>
            <a:ext cx="4420554" cy="381158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first 4 orbit types (ES-L1, GEO, HEO, SSO) had the best successful rate.</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bar chart must be interpreted with number of launches per Orbit type.</a:t>
            </a:r>
            <a:endParaRPr/>
          </a:p>
        </p:txBody>
      </p:sp>
      <p:sp>
        <p:nvSpPr>
          <p:cNvPr id="417" name="Google Shape;417;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418" name="Google Shape;418;p34"/>
          <p:cNvPicPr preferRelativeResize="0"/>
          <p:nvPr/>
        </p:nvPicPr>
        <p:blipFill rotWithShape="1">
          <a:blip r:embed="rId4">
            <a:alphaModFix/>
          </a:blip>
          <a:srcRect b="0" l="0" r="0" t="0"/>
          <a:stretch/>
        </p:blipFill>
        <p:spPr>
          <a:xfrm>
            <a:off x="4847664" y="1376949"/>
            <a:ext cx="7344335" cy="51247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35"/>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35"/>
          <p:cNvSpPr txBox="1"/>
          <p:nvPr>
            <p:ph idx="1" type="body"/>
          </p:nvPr>
        </p:nvSpPr>
        <p:spPr>
          <a:xfrm>
            <a:off x="221875" y="1523206"/>
            <a:ext cx="4901453" cy="498517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As expected, there are more failures at the beginning of the series of launches, but after the first 40 launches the ratio improves by reducing the 50% of unsuccessful landings.</a:t>
            </a:r>
            <a:endParaRPr/>
          </a:p>
          <a:p>
            <a:pPr indent="-222250" lvl="0" marL="228600" marR="0" rtl="0" algn="just">
              <a:lnSpc>
                <a:spcPct val="100000"/>
              </a:lnSpc>
              <a:spcBef>
                <a:spcPts val="1400"/>
              </a:spcBef>
              <a:spcAft>
                <a:spcPts val="0"/>
              </a:spcAft>
              <a:buClr>
                <a:schemeClr val="dk1"/>
              </a:buClr>
              <a:buSzPts val="100"/>
              <a:buFont typeface="Arial"/>
              <a:buNone/>
            </a:pPr>
            <a:r>
              <a:t/>
            </a:r>
            <a:endParaRPr sz="100">
              <a:solidFill>
                <a:srgbClr val="292929"/>
              </a:solidFill>
              <a:latin typeface="Arial"/>
              <a:ea typeface="Arial"/>
              <a:cs typeface="Arial"/>
              <a:sym typeface="Arial"/>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GTO and ISS orbits has the higher concentration of launches with the lowest ration of successful landings.</a:t>
            </a:r>
            <a:endParaRPr/>
          </a:p>
          <a:p>
            <a:pPr indent="-165100" lvl="0" marL="228600" marR="0" rtl="0" algn="just">
              <a:lnSpc>
                <a:spcPct val="100000"/>
              </a:lnSpc>
              <a:spcBef>
                <a:spcPts val="1400"/>
              </a:spcBef>
              <a:spcAft>
                <a:spcPts val="0"/>
              </a:spcAft>
              <a:buClr>
                <a:schemeClr val="dk1"/>
              </a:buClr>
              <a:buSzPts val="1000"/>
              <a:buFont typeface="Arial"/>
              <a:buNone/>
            </a:pPr>
            <a:r>
              <a:t/>
            </a:r>
            <a:endParaRPr sz="1000">
              <a:solidFill>
                <a:srgbClr val="292929"/>
              </a:solidFill>
              <a:latin typeface="Arial"/>
              <a:ea typeface="Arial"/>
              <a:cs typeface="Arial"/>
              <a:sym typeface="Arial"/>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orbits with higher successful rate, has one or just a few number of launches.</a:t>
            </a:r>
            <a:endParaRPr/>
          </a:p>
        </p:txBody>
      </p:sp>
      <p:sp>
        <p:nvSpPr>
          <p:cNvPr id="425" name="Google Shape;425;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426" name="Google Shape;426;p35"/>
          <p:cNvPicPr preferRelativeResize="0"/>
          <p:nvPr/>
        </p:nvPicPr>
        <p:blipFill rotWithShape="1">
          <a:blip r:embed="rId4">
            <a:alphaModFix/>
          </a:blip>
          <a:srcRect b="0" l="0" r="0" t="0"/>
          <a:stretch/>
        </p:blipFill>
        <p:spPr>
          <a:xfrm>
            <a:off x="5354583" y="1415625"/>
            <a:ext cx="6756173" cy="50407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36"/>
          <p:cNvSpPr txBox="1"/>
          <p:nvPr>
            <p:ph idx="12" type="sldNum"/>
          </p:nvPr>
        </p:nvSpPr>
        <p:spPr>
          <a:xfrm>
            <a:off x="9448800" y="645362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p36"/>
          <p:cNvSpPr txBox="1"/>
          <p:nvPr>
            <p:ph idx="1" type="body"/>
          </p:nvPr>
        </p:nvSpPr>
        <p:spPr>
          <a:xfrm>
            <a:off x="259022" y="1465730"/>
            <a:ext cx="4595366" cy="4987892"/>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Exists a visible limit of Payload around 7600kg less than 10 launches exceed that limit.</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With heavy payloads the successful landing rate are more for Polar, LEO and ISS.</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GTO, it can not find a different between successful or unsuccessful landings as the distribution here is lined and indicated no different in the payload volume. </a:t>
            </a:r>
            <a:endParaRPr/>
          </a:p>
        </p:txBody>
      </p:sp>
      <p:sp>
        <p:nvSpPr>
          <p:cNvPr id="434" name="Google Shape;43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435" name="Google Shape;435;p36"/>
          <p:cNvPicPr preferRelativeResize="0"/>
          <p:nvPr/>
        </p:nvPicPr>
        <p:blipFill rotWithShape="1">
          <a:blip r:embed="rId4">
            <a:alphaModFix/>
          </a:blip>
          <a:srcRect b="0" l="0" r="0" t="0"/>
          <a:stretch/>
        </p:blipFill>
        <p:spPr>
          <a:xfrm>
            <a:off x="5049370" y="1465730"/>
            <a:ext cx="7142629" cy="49878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37"/>
          <p:cNvSpPr txBox="1"/>
          <p:nvPr>
            <p:ph idx="12" type="sldNum"/>
          </p:nvPr>
        </p:nvSpPr>
        <p:spPr>
          <a:xfrm>
            <a:off x="9448800" y="6440175"/>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2" name="Google Shape;442;p37"/>
          <p:cNvSpPr txBox="1"/>
          <p:nvPr>
            <p:ph idx="1" type="body"/>
          </p:nvPr>
        </p:nvSpPr>
        <p:spPr>
          <a:xfrm>
            <a:off x="181535" y="1437745"/>
            <a:ext cx="4520714" cy="381158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The success rate of landings could be grouped into two groups:</a:t>
            </a:r>
            <a:endParaRPr/>
          </a:p>
          <a:p>
            <a:pPr indent="-228600" lvl="1" marL="685800" marR="0" rtl="0" algn="just">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For the first period (2010-2012) the success rate were very low.</a:t>
            </a:r>
            <a:endParaRPr/>
          </a:p>
          <a:p>
            <a:pPr indent="-228600" lvl="1" marL="685800" marR="0" rtl="0" algn="just">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For the second period (2013-2020) the success rate were gradually increased, although there was a slide drop in 2018.</a:t>
            </a:r>
            <a:endParaRPr/>
          </a:p>
        </p:txBody>
      </p:sp>
      <p:sp>
        <p:nvSpPr>
          <p:cNvPr id="443" name="Google Shape;44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444" name="Google Shape;444;p37"/>
          <p:cNvPicPr preferRelativeResize="0"/>
          <p:nvPr/>
        </p:nvPicPr>
        <p:blipFill rotWithShape="1">
          <a:blip r:embed="rId4">
            <a:alphaModFix/>
          </a:blip>
          <a:srcRect b="0" l="0" r="0" t="0"/>
          <a:stretch/>
        </p:blipFill>
        <p:spPr>
          <a:xfrm>
            <a:off x="4800600" y="1437745"/>
            <a:ext cx="7391400" cy="49496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38"/>
          <p:cNvSpPr txBox="1"/>
          <p:nvPr>
            <p:ph idx="12" type="sldNum"/>
          </p:nvPr>
        </p:nvSpPr>
        <p:spPr>
          <a:xfrm>
            <a:off x="9448800" y="643345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38"/>
          <p:cNvSpPr txBox="1"/>
          <p:nvPr>
            <p:ph idx="1" type="body"/>
          </p:nvPr>
        </p:nvSpPr>
        <p:spPr>
          <a:xfrm>
            <a:off x="770010" y="1825625"/>
            <a:ext cx="467604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‘DISTINCT’ function has been used to find the unique values in the launch site column.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four unique launch sites in the space mission:</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CCAFS LC-40</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VAFB SLC-4E</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KSC LC-39A</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CCAFS SLC-40</a:t>
            </a:r>
            <a:endParaRPr/>
          </a:p>
        </p:txBody>
      </p:sp>
      <p:sp>
        <p:nvSpPr>
          <p:cNvPr id="451" name="Google Shape;451;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452" name="Google Shape;452;p38"/>
          <p:cNvPicPr preferRelativeResize="0"/>
          <p:nvPr/>
        </p:nvPicPr>
        <p:blipFill rotWithShape="1">
          <a:blip r:embed="rId4">
            <a:alphaModFix/>
          </a:blip>
          <a:srcRect b="0" l="0" r="0" t="0"/>
          <a:stretch/>
        </p:blipFill>
        <p:spPr>
          <a:xfrm>
            <a:off x="5446058" y="1671050"/>
            <a:ext cx="6745941" cy="46961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39"/>
          <p:cNvSpPr txBox="1"/>
          <p:nvPr>
            <p:ph idx="12" type="sldNum"/>
          </p:nvPr>
        </p:nvSpPr>
        <p:spPr>
          <a:xfrm>
            <a:off x="9448800" y="6446898"/>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39"/>
          <p:cNvSpPr txBox="1"/>
          <p:nvPr>
            <p:ph idx="1" type="body"/>
          </p:nvPr>
        </p:nvSpPr>
        <p:spPr>
          <a:xfrm>
            <a:off x="248770" y="1426775"/>
            <a:ext cx="11566711" cy="549049"/>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Using the query WHERE, LIKE, and LIMIT to get 5 records where launch sites begin with `CCA`</a:t>
            </a:r>
            <a:endParaRPr/>
          </a:p>
        </p:txBody>
      </p:sp>
      <p:sp>
        <p:nvSpPr>
          <p:cNvPr id="459" name="Google Shape;45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460" name="Google Shape;460;p39"/>
          <p:cNvPicPr preferRelativeResize="0"/>
          <p:nvPr/>
        </p:nvPicPr>
        <p:blipFill rotWithShape="1">
          <a:blip r:embed="rId4">
            <a:alphaModFix/>
          </a:blip>
          <a:srcRect b="0" l="0" r="0" t="0"/>
          <a:stretch/>
        </p:blipFill>
        <p:spPr>
          <a:xfrm>
            <a:off x="248770" y="2178424"/>
            <a:ext cx="11566711" cy="46209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40"/>
          <p:cNvSpPr txBox="1"/>
          <p:nvPr>
            <p:ph idx="12" type="sldNum"/>
          </p:nvPr>
        </p:nvSpPr>
        <p:spPr>
          <a:xfrm>
            <a:off x="9448800" y="643345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40"/>
          <p:cNvSpPr txBox="1"/>
          <p:nvPr>
            <p:ph idx="1" type="body"/>
          </p:nvPr>
        </p:nvSpPr>
        <p:spPr>
          <a:xfrm>
            <a:off x="474175" y="1523066"/>
            <a:ext cx="10811435" cy="1146175"/>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SUM function and WHERE clause to calculate the total payload carried by boosters from NASA</a:t>
            </a:r>
            <a:endParaRPr/>
          </a:p>
        </p:txBody>
      </p:sp>
      <p:sp>
        <p:nvSpPr>
          <p:cNvPr id="467" name="Google Shape;467;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468" name="Google Shape;468;p40"/>
          <p:cNvPicPr preferRelativeResize="0"/>
          <p:nvPr/>
        </p:nvPicPr>
        <p:blipFill rotWithShape="1">
          <a:blip r:embed="rId4">
            <a:alphaModFix/>
          </a:blip>
          <a:srcRect b="0" l="0" r="0" t="0"/>
          <a:stretch/>
        </p:blipFill>
        <p:spPr>
          <a:xfrm>
            <a:off x="474176" y="3185074"/>
            <a:ext cx="10811435" cy="213541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41"/>
          <p:cNvSpPr txBox="1"/>
          <p:nvPr>
            <p:ph idx="12" type="sldNum"/>
          </p:nvPr>
        </p:nvSpPr>
        <p:spPr>
          <a:xfrm>
            <a:off x="9448800" y="645362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p41"/>
          <p:cNvSpPr txBox="1"/>
          <p:nvPr>
            <p:ph idx="1" type="body"/>
          </p:nvPr>
        </p:nvSpPr>
        <p:spPr>
          <a:xfrm>
            <a:off x="770010" y="1825625"/>
            <a:ext cx="11063402" cy="98481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AVG() function and WHERE clause to calculate the average payload mass carried by booster version F9 v1.1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5" name="Google Shape;47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476" name="Google Shape;476;p41"/>
          <p:cNvPicPr preferRelativeResize="0"/>
          <p:nvPr/>
        </p:nvPicPr>
        <p:blipFill rotWithShape="1">
          <a:blip r:embed="rId4">
            <a:alphaModFix/>
          </a:blip>
          <a:srcRect b="0" l="0" r="0" t="0"/>
          <a:stretch/>
        </p:blipFill>
        <p:spPr>
          <a:xfrm>
            <a:off x="699246" y="3092326"/>
            <a:ext cx="10683689" cy="28848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42"/>
          <p:cNvSpPr txBox="1"/>
          <p:nvPr>
            <p:ph idx="12" type="sldNum"/>
          </p:nvPr>
        </p:nvSpPr>
        <p:spPr>
          <a:xfrm>
            <a:off x="9448800" y="649259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2" name="Google Shape;482;p42"/>
          <p:cNvSpPr txBox="1"/>
          <p:nvPr>
            <p:ph idx="1" type="body"/>
          </p:nvPr>
        </p:nvSpPr>
        <p:spPr>
          <a:xfrm>
            <a:off x="463924" y="1825625"/>
            <a:ext cx="11450170" cy="769657"/>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MIN function and WHERE clause to find the dates of the first successful landing outcome on ground pad</a:t>
            </a:r>
            <a:endParaRPr sz="2800">
              <a:solidFill>
                <a:srgbClr val="292929"/>
              </a:solidFill>
              <a:latin typeface="Calibri"/>
              <a:ea typeface="Calibri"/>
              <a:cs typeface="Calibri"/>
              <a:sym typeface="Calibri"/>
            </a:endParaRPr>
          </a:p>
        </p:txBody>
      </p:sp>
      <p:sp>
        <p:nvSpPr>
          <p:cNvPr id="483" name="Google Shape;48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484" name="Google Shape;484;p42"/>
          <p:cNvPicPr preferRelativeResize="0"/>
          <p:nvPr/>
        </p:nvPicPr>
        <p:blipFill rotWithShape="1">
          <a:blip r:embed="rId4">
            <a:alphaModFix/>
          </a:blip>
          <a:srcRect b="0" l="0" r="0" t="0"/>
          <a:stretch/>
        </p:blipFill>
        <p:spPr>
          <a:xfrm>
            <a:off x="719417" y="2973573"/>
            <a:ext cx="11066930" cy="26993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p43"/>
          <p:cNvSpPr txBox="1"/>
          <p:nvPr>
            <p:ph idx="12" type="sldNum"/>
          </p:nvPr>
        </p:nvSpPr>
        <p:spPr>
          <a:xfrm>
            <a:off x="9448800" y="6477919"/>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0" name="Google Shape;490;p43"/>
          <p:cNvSpPr txBox="1"/>
          <p:nvPr>
            <p:ph idx="1" type="body"/>
          </p:nvPr>
        </p:nvSpPr>
        <p:spPr>
          <a:xfrm>
            <a:off x="262218" y="1825625"/>
            <a:ext cx="11551023" cy="816722"/>
          </a:xfrm>
          <a:prstGeom prst="rect">
            <a:avLst/>
          </a:prstGeom>
          <a:noFill/>
          <a:ln>
            <a:noFill/>
          </a:ln>
        </p:spPr>
        <p:txBody>
          <a:bodyPr anchorCtr="0" anchor="t" bIns="45700" lIns="91425" spcFirstLastPara="1" rIns="91425" wrap="square" tIns="45700">
            <a:normAutofit fontScale="92500"/>
          </a:bodyPr>
          <a:lstStyle/>
          <a:p>
            <a:pPr indent="-228600" lvl="0" marL="228600" marR="0" rtl="0" algn="just">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Using the WHERE clause and AND operator to 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p:txBody>
      </p:sp>
      <p:sp>
        <p:nvSpPr>
          <p:cNvPr id="491" name="Google Shape;49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492" name="Google Shape;492;p43"/>
          <p:cNvPicPr preferRelativeResize="0"/>
          <p:nvPr/>
        </p:nvPicPr>
        <p:blipFill rotWithShape="1">
          <a:blip r:embed="rId4">
            <a:alphaModFix/>
          </a:blip>
          <a:srcRect b="0" l="0" r="0" t="0"/>
          <a:stretch/>
        </p:blipFill>
        <p:spPr>
          <a:xfrm>
            <a:off x="443752" y="2819432"/>
            <a:ext cx="11486029" cy="36822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9448800" y="6435881"/>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114" name="Google Shape;114;p17"/>
          <p:cNvGrpSpPr/>
          <p:nvPr/>
        </p:nvGrpSpPr>
        <p:grpSpPr>
          <a:xfrm>
            <a:off x="351692" y="1415044"/>
            <a:ext cx="10515599" cy="5258834"/>
            <a:chOff x="0" y="19997"/>
            <a:chExt cx="10515599" cy="5258834"/>
          </a:xfrm>
        </p:grpSpPr>
        <p:sp>
          <p:nvSpPr>
            <p:cNvPr id="115" name="Google Shape;115;p17"/>
            <p:cNvSpPr/>
            <p:nvPr/>
          </p:nvSpPr>
          <p:spPr>
            <a:xfrm>
              <a:off x="0" y="359477"/>
              <a:ext cx="10515599" cy="2898000"/>
            </a:xfrm>
            <a:prstGeom prst="rect">
              <a:avLst/>
            </a:prstGeom>
            <a:solidFill>
              <a:schemeClr val="lt1">
                <a:alpha val="89803"/>
              </a:schemeClr>
            </a:solidFill>
            <a:ln cap="flat" cmpd="sng" w="9525">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0" y="359477"/>
              <a:ext cx="10515599" cy="2898000"/>
            </a:xfrm>
            <a:prstGeom prst="rect">
              <a:avLst/>
            </a:prstGeom>
            <a:noFill/>
            <a:ln>
              <a:noFill/>
            </a:ln>
          </p:spPr>
          <p:txBody>
            <a:bodyPr anchorCtr="0" anchor="t" bIns="142225" lIns="816125" spcFirstLastPara="1" rIns="816125" wrap="square" tIns="47902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Data collection </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Data wrangling</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Exploratory data analysis (EDA) with data visualization</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EDA with SQL</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Building an interactive map with Folium</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Building a Dashboard with Plotly Dash</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Predictive analysis (Classification)</a:t>
              </a:r>
              <a:endParaRPr/>
            </a:p>
          </p:txBody>
        </p:sp>
        <p:sp>
          <p:nvSpPr>
            <p:cNvPr id="117" name="Google Shape;117;p17"/>
            <p:cNvSpPr/>
            <p:nvPr/>
          </p:nvSpPr>
          <p:spPr>
            <a:xfrm>
              <a:off x="525779" y="19997"/>
              <a:ext cx="7360919" cy="678960"/>
            </a:xfrm>
            <a:prstGeom prst="roundRect">
              <a:avLst>
                <a:gd fmla="val 16667" name="adj"/>
              </a:avLst>
            </a:prstGeom>
            <a:solidFill>
              <a:srgbClr val="833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558923" y="53141"/>
              <a:ext cx="7294631" cy="612672"/>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3200"/>
                <a:buFont typeface="Calibri"/>
                <a:buNone/>
              </a:pPr>
              <a:r>
                <a:rPr b="1" lang="en-US" sz="3200">
                  <a:solidFill>
                    <a:schemeClr val="lt1"/>
                  </a:solidFill>
                  <a:latin typeface="Calibri"/>
                  <a:ea typeface="Calibri"/>
                  <a:cs typeface="Calibri"/>
                  <a:sym typeface="Calibri"/>
                </a:rPr>
                <a:t>Summary of methodologies</a:t>
              </a:r>
              <a:endParaRPr/>
            </a:p>
          </p:txBody>
        </p:sp>
        <p:sp>
          <p:nvSpPr>
            <p:cNvPr id="119" name="Google Shape;119;p17"/>
            <p:cNvSpPr/>
            <p:nvPr/>
          </p:nvSpPr>
          <p:spPr>
            <a:xfrm>
              <a:off x="0" y="3721157"/>
              <a:ext cx="10515599" cy="1557674"/>
            </a:xfrm>
            <a:prstGeom prst="rect">
              <a:avLst/>
            </a:prstGeom>
            <a:solidFill>
              <a:schemeClr val="lt1">
                <a:alpha val="89803"/>
              </a:schemeClr>
            </a:solidFill>
            <a:ln cap="flat" cmpd="sng" w="9525">
              <a:solidFill>
                <a:srgbClr val="FE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nvSpPr>
          <p:spPr>
            <a:xfrm>
              <a:off x="0" y="3721157"/>
              <a:ext cx="10515599" cy="1557674"/>
            </a:xfrm>
            <a:prstGeom prst="rect">
              <a:avLst/>
            </a:prstGeom>
            <a:noFill/>
            <a:ln>
              <a:noFill/>
            </a:ln>
          </p:spPr>
          <p:txBody>
            <a:bodyPr anchorCtr="0" anchor="t" bIns="142225" lIns="816125" spcFirstLastPara="1" rIns="816125" wrap="square" tIns="47902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EDA results</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Interactive analytics</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Predictive analysis</a:t>
              </a:r>
              <a:endParaRPr/>
            </a:p>
          </p:txBody>
        </p:sp>
        <p:sp>
          <p:nvSpPr>
            <p:cNvPr id="121" name="Google Shape;121;p17"/>
            <p:cNvSpPr/>
            <p:nvPr/>
          </p:nvSpPr>
          <p:spPr>
            <a:xfrm>
              <a:off x="525779" y="3381677"/>
              <a:ext cx="7360919" cy="678960"/>
            </a:xfrm>
            <a:prstGeom prst="roundRect">
              <a:avLst>
                <a:gd fmla="val 16667" name="adj"/>
              </a:avLst>
            </a:prstGeom>
            <a:gradFill>
              <a:gsLst>
                <a:gs pos="0">
                  <a:srgbClr val="FF4747"/>
                </a:gs>
                <a:gs pos="50000">
                  <a:srgbClr val="FF0000"/>
                </a:gs>
                <a:gs pos="100000">
                  <a:srgbClr val="E3000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558923" y="3414821"/>
              <a:ext cx="7294631" cy="612672"/>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3200"/>
                <a:buFont typeface="Calibri"/>
                <a:buNone/>
              </a:pPr>
              <a:r>
                <a:rPr b="1" lang="en-US" sz="3200">
                  <a:solidFill>
                    <a:schemeClr val="lt1"/>
                  </a:solidFill>
                  <a:latin typeface="Calibri"/>
                  <a:ea typeface="Calibri"/>
                  <a:cs typeface="Calibri"/>
                  <a:sym typeface="Calibri"/>
                </a:rPr>
                <a:t>Summary of all results</a:t>
              </a:r>
              <a:endParaRPr/>
            </a:p>
          </p:txBody>
        </p:sp>
      </p:grpSp>
      <p:sp>
        <p:nvSpPr>
          <p:cNvPr id="123" name="Google Shape;123;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44"/>
          <p:cNvSpPr txBox="1"/>
          <p:nvPr>
            <p:ph idx="12" type="sldNum"/>
          </p:nvPr>
        </p:nvSpPr>
        <p:spPr>
          <a:xfrm>
            <a:off x="9400572"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8" name="Google Shape;498;p44"/>
          <p:cNvSpPr txBox="1"/>
          <p:nvPr>
            <p:ph idx="1" type="body"/>
          </p:nvPr>
        </p:nvSpPr>
        <p:spPr>
          <a:xfrm>
            <a:off x="299363" y="1697954"/>
            <a:ext cx="11567666" cy="883881"/>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COUNT function with GROUP BY statement to calculate the total number of successful and failure mission outcomes.</a:t>
            </a:r>
            <a:endParaRPr/>
          </a:p>
        </p:txBody>
      </p:sp>
      <p:sp>
        <p:nvSpPr>
          <p:cNvPr id="499" name="Google Shape;49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500" name="Google Shape;500;p44"/>
          <p:cNvPicPr preferRelativeResize="0"/>
          <p:nvPr/>
        </p:nvPicPr>
        <p:blipFill rotWithShape="1">
          <a:blip r:embed="rId4">
            <a:alphaModFix/>
          </a:blip>
          <a:srcRect b="0" l="0" r="0" t="0"/>
          <a:stretch/>
        </p:blipFill>
        <p:spPr>
          <a:xfrm>
            <a:off x="446160" y="2821884"/>
            <a:ext cx="11567666" cy="32960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45"/>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6" name="Google Shape;506;p45"/>
          <p:cNvSpPr txBox="1"/>
          <p:nvPr>
            <p:ph idx="1" type="body"/>
          </p:nvPr>
        </p:nvSpPr>
        <p:spPr>
          <a:xfrm>
            <a:off x="319533" y="1449108"/>
            <a:ext cx="11695414" cy="883957"/>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subquery to find list the names of the booster which have carried the maximum payload mass</a:t>
            </a:r>
            <a:endParaRPr/>
          </a:p>
        </p:txBody>
      </p:sp>
      <p:sp>
        <p:nvSpPr>
          <p:cNvPr id="507" name="Google Shape;507;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508" name="Google Shape;508;p45"/>
          <p:cNvPicPr preferRelativeResize="0"/>
          <p:nvPr/>
        </p:nvPicPr>
        <p:blipFill rotWithShape="1">
          <a:blip r:embed="rId4">
            <a:alphaModFix/>
          </a:blip>
          <a:srcRect b="0" l="0" r="0" t="0"/>
          <a:stretch/>
        </p:blipFill>
        <p:spPr>
          <a:xfrm>
            <a:off x="347381" y="2279276"/>
            <a:ext cx="11639717" cy="41770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46"/>
          <p:cNvSpPr txBox="1"/>
          <p:nvPr>
            <p:ph idx="12" type="sldNum"/>
          </p:nvPr>
        </p:nvSpPr>
        <p:spPr>
          <a:xfrm>
            <a:off x="9448800" y="641328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4" name="Google Shape;514;p46"/>
          <p:cNvSpPr txBox="1"/>
          <p:nvPr>
            <p:ph idx="1" type="body"/>
          </p:nvPr>
        </p:nvSpPr>
        <p:spPr>
          <a:xfrm>
            <a:off x="363070" y="1549960"/>
            <a:ext cx="11658600" cy="1092387"/>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Using WHERE clause, LIKE to list the failed landing_outcomes in drone ship, their booster versions, and launch site names for in year 2015</a:t>
            </a:r>
            <a:endParaRPr/>
          </a:p>
        </p:txBody>
      </p:sp>
      <p:sp>
        <p:nvSpPr>
          <p:cNvPr id="515" name="Google Shape;51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516" name="Google Shape;516;p46"/>
          <p:cNvPicPr preferRelativeResize="0"/>
          <p:nvPr/>
        </p:nvPicPr>
        <p:blipFill rotWithShape="1">
          <a:blip r:embed="rId4">
            <a:alphaModFix/>
          </a:blip>
          <a:srcRect b="0" l="0" r="0" t="0"/>
          <a:stretch/>
        </p:blipFill>
        <p:spPr>
          <a:xfrm>
            <a:off x="504265" y="2499846"/>
            <a:ext cx="11438964" cy="34316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47"/>
          <p:cNvSpPr txBox="1"/>
          <p:nvPr>
            <p:ph idx="12" type="sldNum"/>
          </p:nvPr>
        </p:nvSpPr>
        <p:spPr>
          <a:xfrm>
            <a:off x="9448800" y="648949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47"/>
          <p:cNvSpPr txBox="1"/>
          <p:nvPr>
            <p:ph idx="1" type="body"/>
          </p:nvPr>
        </p:nvSpPr>
        <p:spPr>
          <a:xfrm>
            <a:off x="487622" y="1556684"/>
            <a:ext cx="11036508" cy="114617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COUNT function, WHERE clause BETWEEN operator and GROUP BY statement to rank the count of successful landing outcomes between the date 2010-06-04 and 2017-03-20, in descending order.</a:t>
            </a:r>
            <a:endParaRPr/>
          </a:p>
        </p:txBody>
      </p:sp>
      <p:sp>
        <p:nvSpPr>
          <p:cNvPr id="523" name="Google Shape;52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524" name="Google Shape;524;p47"/>
          <p:cNvPicPr preferRelativeResize="0"/>
          <p:nvPr/>
        </p:nvPicPr>
        <p:blipFill rotWithShape="1">
          <a:blip r:embed="rId4">
            <a:alphaModFix/>
          </a:blip>
          <a:srcRect b="0" l="0" r="0" t="0"/>
          <a:stretch/>
        </p:blipFill>
        <p:spPr>
          <a:xfrm>
            <a:off x="487622" y="2852771"/>
            <a:ext cx="11349318" cy="33732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49"/>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5" name="Google Shape;535;p49"/>
          <p:cNvSpPr txBox="1"/>
          <p:nvPr>
            <p:ph idx="1" type="body"/>
          </p:nvPr>
        </p:nvSpPr>
        <p:spPr>
          <a:xfrm>
            <a:off x="198510" y="1476002"/>
            <a:ext cx="11742478" cy="54905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SpaceX launch sites are in the USA (Florida and California).</a:t>
            </a:r>
            <a:endParaRPr sz="2800">
              <a:solidFill>
                <a:schemeClr val="dk1"/>
              </a:solidFill>
              <a:latin typeface="Calibri"/>
              <a:ea typeface="Calibri"/>
              <a:cs typeface="Calibri"/>
              <a:sym typeface="Calibri"/>
            </a:endParaRPr>
          </a:p>
        </p:txBody>
      </p:sp>
      <p:sp>
        <p:nvSpPr>
          <p:cNvPr id="536" name="Google Shape;536;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markers based on Global map</a:t>
            </a:r>
            <a:endParaRPr/>
          </a:p>
        </p:txBody>
      </p:sp>
      <p:pic>
        <p:nvPicPr>
          <p:cNvPr id="537" name="Google Shape;537;p49"/>
          <p:cNvPicPr preferRelativeResize="0"/>
          <p:nvPr/>
        </p:nvPicPr>
        <p:blipFill rotWithShape="1">
          <a:blip r:embed="rId4">
            <a:alphaModFix/>
          </a:blip>
          <a:srcRect b="0" l="0" r="0" t="0"/>
          <a:stretch/>
        </p:blipFill>
        <p:spPr>
          <a:xfrm>
            <a:off x="443753" y="1969994"/>
            <a:ext cx="11298723" cy="48880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50"/>
          <p:cNvSpPr txBox="1"/>
          <p:nvPr>
            <p:ph idx="12" type="sldNum"/>
          </p:nvPr>
        </p:nvSpPr>
        <p:spPr>
          <a:xfrm>
            <a:off x="9448800" y="646724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p50"/>
          <p:cNvSpPr txBox="1"/>
          <p:nvPr>
            <p:ph idx="1" type="body"/>
          </p:nvPr>
        </p:nvSpPr>
        <p:spPr>
          <a:xfrm>
            <a:off x="254540" y="1262404"/>
            <a:ext cx="11546542" cy="1506444"/>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3 launch sites Florida (KSC LC- 39A, CCAFS LC-40, CCAFS SLC-40) carried majority of launches.</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Based on the green markers which indicates the successful launch the </a:t>
            </a:r>
            <a:r>
              <a:rPr b="1" lang="en-US" sz="2200">
                <a:solidFill>
                  <a:srgbClr val="292929"/>
                </a:solidFill>
                <a:latin typeface="Arial"/>
                <a:ea typeface="Arial"/>
                <a:cs typeface="Arial"/>
                <a:sym typeface="Arial"/>
              </a:rPr>
              <a:t>KSC LC- 39A </a:t>
            </a:r>
            <a:r>
              <a:rPr lang="en-US" sz="2200">
                <a:solidFill>
                  <a:srgbClr val="292929"/>
                </a:solidFill>
                <a:latin typeface="Arial"/>
                <a:ea typeface="Arial"/>
                <a:cs typeface="Arial"/>
                <a:sym typeface="Arial"/>
              </a:rPr>
              <a:t>has the highest green markers compare to the red markers 10:3.</a:t>
            </a:r>
            <a:endParaRPr sz="2800">
              <a:solidFill>
                <a:srgbClr val="292929"/>
              </a:solidFill>
              <a:latin typeface="Arial"/>
              <a:ea typeface="Arial"/>
              <a:cs typeface="Arial"/>
              <a:sym typeface="Arial"/>
            </a:endParaRPr>
          </a:p>
        </p:txBody>
      </p:sp>
      <p:sp>
        <p:nvSpPr>
          <p:cNvPr id="544" name="Google Shape;544;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sites with markers of successful launches</a:t>
            </a:r>
            <a:endParaRPr/>
          </a:p>
        </p:txBody>
      </p:sp>
      <p:pic>
        <p:nvPicPr>
          <p:cNvPr id="545" name="Google Shape;545;p50"/>
          <p:cNvPicPr preferRelativeResize="0"/>
          <p:nvPr/>
        </p:nvPicPr>
        <p:blipFill rotWithShape="1">
          <a:blip r:embed="rId4">
            <a:alphaModFix/>
          </a:blip>
          <a:srcRect b="0" l="0" r="0" t="0"/>
          <a:stretch/>
        </p:blipFill>
        <p:spPr>
          <a:xfrm>
            <a:off x="9287439" y="2890051"/>
            <a:ext cx="2743200" cy="3455987"/>
          </a:xfrm>
          <a:prstGeom prst="rect">
            <a:avLst/>
          </a:prstGeom>
          <a:noFill/>
          <a:ln>
            <a:noFill/>
          </a:ln>
        </p:spPr>
      </p:pic>
      <p:pic>
        <p:nvPicPr>
          <p:cNvPr id="546" name="Google Shape;546;p50"/>
          <p:cNvPicPr preferRelativeResize="0"/>
          <p:nvPr/>
        </p:nvPicPr>
        <p:blipFill rotWithShape="1">
          <a:blip r:embed="rId5">
            <a:alphaModFix/>
          </a:blip>
          <a:srcRect b="0" l="0" r="0" t="0"/>
          <a:stretch/>
        </p:blipFill>
        <p:spPr>
          <a:xfrm>
            <a:off x="6555441" y="2882178"/>
            <a:ext cx="2610972" cy="3455987"/>
          </a:xfrm>
          <a:prstGeom prst="rect">
            <a:avLst/>
          </a:prstGeom>
          <a:noFill/>
          <a:ln>
            <a:noFill/>
          </a:ln>
        </p:spPr>
      </p:pic>
      <p:pic>
        <p:nvPicPr>
          <p:cNvPr id="547" name="Google Shape;547;p50"/>
          <p:cNvPicPr preferRelativeResize="0"/>
          <p:nvPr/>
        </p:nvPicPr>
        <p:blipFill rotWithShape="1">
          <a:blip r:embed="rId6">
            <a:alphaModFix/>
          </a:blip>
          <a:srcRect b="0" l="0" r="0" t="0"/>
          <a:stretch/>
        </p:blipFill>
        <p:spPr>
          <a:xfrm>
            <a:off x="3691214" y="2908122"/>
            <a:ext cx="2743201" cy="3455987"/>
          </a:xfrm>
          <a:prstGeom prst="rect">
            <a:avLst/>
          </a:prstGeom>
          <a:noFill/>
          <a:ln>
            <a:noFill/>
          </a:ln>
        </p:spPr>
      </p:pic>
      <p:pic>
        <p:nvPicPr>
          <p:cNvPr id="548" name="Google Shape;548;p50"/>
          <p:cNvPicPr preferRelativeResize="0"/>
          <p:nvPr/>
        </p:nvPicPr>
        <p:blipFill rotWithShape="1">
          <a:blip r:embed="rId7">
            <a:alphaModFix/>
          </a:blip>
          <a:srcRect b="0" l="0" r="0" t="0"/>
          <a:stretch/>
        </p:blipFill>
        <p:spPr>
          <a:xfrm>
            <a:off x="161361" y="2930105"/>
            <a:ext cx="3136695" cy="3455986"/>
          </a:xfrm>
          <a:prstGeom prst="rect">
            <a:avLst/>
          </a:prstGeom>
          <a:noFill/>
          <a:ln>
            <a:noFill/>
          </a:ln>
        </p:spPr>
      </p:pic>
      <p:sp>
        <p:nvSpPr>
          <p:cNvPr id="549" name="Google Shape;549;p50"/>
          <p:cNvSpPr/>
          <p:nvPr/>
        </p:nvSpPr>
        <p:spPr>
          <a:xfrm>
            <a:off x="3691214" y="6382404"/>
            <a:ext cx="8178057" cy="401637"/>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292929"/>
                </a:solidFill>
                <a:latin typeface="Arial"/>
                <a:ea typeface="Arial"/>
                <a:cs typeface="Arial"/>
                <a:sym typeface="Arial"/>
              </a:rPr>
              <a:t>Florida</a:t>
            </a:r>
            <a:endParaRPr b="1" sz="2000">
              <a:solidFill>
                <a:schemeClr val="lt1"/>
              </a:solidFill>
              <a:latin typeface="Calibri"/>
              <a:ea typeface="Calibri"/>
              <a:cs typeface="Calibri"/>
              <a:sym typeface="Calibri"/>
            </a:endParaRPr>
          </a:p>
        </p:txBody>
      </p:sp>
      <p:sp>
        <p:nvSpPr>
          <p:cNvPr id="550" name="Google Shape;550;p50"/>
          <p:cNvSpPr/>
          <p:nvPr/>
        </p:nvSpPr>
        <p:spPr>
          <a:xfrm>
            <a:off x="161360" y="6375680"/>
            <a:ext cx="3143419" cy="401637"/>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292929"/>
                </a:solidFill>
                <a:latin typeface="Arial"/>
                <a:ea typeface="Arial"/>
                <a:cs typeface="Arial"/>
                <a:sym typeface="Arial"/>
              </a:rPr>
              <a:t>California</a:t>
            </a:r>
            <a:endParaRPr b="1" sz="20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51"/>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6" name="Google Shape;556;p51"/>
          <p:cNvSpPr txBox="1"/>
          <p:nvPr>
            <p:ph idx="1" type="body"/>
          </p:nvPr>
        </p:nvSpPr>
        <p:spPr>
          <a:xfrm>
            <a:off x="64041" y="1327617"/>
            <a:ext cx="4091100" cy="477734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Approximately all the 4 sites to coastline and the closest site is CCAFS SLC-40 with  0.86KM to coastline.</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Approximately all sites keep away from cities.</a:t>
            </a:r>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Approximately all sites close to railway and highway.</a:t>
            </a:r>
            <a:endParaRPr sz="2200">
              <a:solidFill>
                <a:srgbClr val="292929"/>
              </a:solidFill>
              <a:latin typeface="Arial"/>
              <a:ea typeface="Arial"/>
              <a:cs typeface="Arial"/>
              <a:sym typeface="Arial"/>
            </a:endParaRPr>
          </a:p>
        </p:txBody>
      </p:sp>
      <p:sp>
        <p:nvSpPr>
          <p:cNvPr id="557" name="Google Shape;557;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sites with distance to landmarkes </a:t>
            </a:r>
            <a:endParaRPr/>
          </a:p>
        </p:txBody>
      </p:sp>
      <p:pic>
        <p:nvPicPr>
          <p:cNvPr id="558" name="Google Shape;558;p51"/>
          <p:cNvPicPr preferRelativeResize="0"/>
          <p:nvPr/>
        </p:nvPicPr>
        <p:blipFill rotWithShape="1">
          <a:blip r:embed="rId4">
            <a:alphaModFix/>
          </a:blip>
          <a:srcRect b="0" l="0" r="0" t="0"/>
          <a:stretch/>
        </p:blipFill>
        <p:spPr>
          <a:xfrm>
            <a:off x="9448801" y="2514601"/>
            <a:ext cx="2743200" cy="3941762"/>
          </a:xfrm>
          <a:prstGeom prst="rect">
            <a:avLst/>
          </a:prstGeom>
          <a:noFill/>
          <a:ln>
            <a:noFill/>
          </a:ln>
        </p:spPr>
      </p:pic>
      <p:pic>
        <p:nvPicPr>
          <p:cNvPr id="559" name="Google Shape;559;p51"/>
          <p:cNvPicPr preferRelativeResize="0"/>
          <p:nvPr/>
        </p:nvPicPr>
        <p:blipFill rotWithShape="1">
          <a:blip r:embed="rId5">
            <a:alphaModFix/>
          </a:blip>
          <a:srcRect b="0" l="0" r="0" t="0"/>
          <a:stretch/>
        </p:blipFill>
        <p:spPr>
          <a:xfrm>
            <a:off x="6619876" y="1581430"/>
            <a:ext cx="2828925" cy="2479582"/>
          </a:xfrm>
          <a:prstGeom prst="rect">
            <a:avLst/>
          </a:prstGeom>
          <a:noFill/>
          <a:ln>
            <a:noFill/>
          </a:ln>
        </p:spPr>
      </p:pic>
      <p:pic>
        <p:nvPicPr>
          <p:cNvPr id="560" name="Google Shape;560;p51"/>
          <p:cNvPicPr preferRelativeResize="0"/>
          <p:nvPr/>
        </p:nvPicPr>
        <p:blipFill rotWithShape="1">
          <a:blip r:embed="rId6">
            <a:alphaModFix/>
          </a:blip>
          <a:srcRect b="0" l="0" r="0" t="0"/>
          <a:stretch/>
        </p:blipFill>
        <p:spPr>
          <a:xfrm>
            <a:off x="4606738" y="3192965"/>
            <a:ext cx="2377328" cy="34642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pic>
        <p:nvPicPr>
          <p:cNvPr id="571" name="Google Shape;571;p53"/>
          <p:cNvPicPr preferRelativeResize="0"/>
          <p:nvPr/>
        </p:nvPicPr>
        <p:blipFill rotWithShape="1">
          <a:blip r:embed="rId4">
            <a:alphaModFix/>
          </a:blip>
          <a:srcRect b="0" l="0" r="0" t="0"/>
          <a:stretch/>
        </p:blipFill>
        <p:spPr>
          <a:xfrm>
            <a:off x="5313053" y="1380106"/>
            <a:ext cx="6896281" cy="5470696"/>
          </a:xfrm>
          <a:prstGeom prst="rect">
            <a:avLst/>
          </a:prstGeom>
          <a:noFill/>
          <a:ln>
            <a:noFill/>
          </a:ln>
        </p:spPr>
      </p:pic>
      <p:sp>
        <p:nvSpPr>
          <p:cNvPr id="572" name="Google Shape;572;p53"/>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3" name="Google Shape;573;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The success percentage for all launch sites</a:t>
            </a:r>
            <a:endParaRPr/>
          </a:p>
        </p:txBody>
      </p:sp>
      <p:sp>
        <p:nvSpPr>
          <p:cNvPr id="574" name="Google Shape;574;p53"/>
          <p:cNvSpPr txBox="1"/>
          <p:nvPr>
            <p:ph idx="1" type="body"/>
          </p:nvPr>
        </p:nvSpPr>
        <p:spPr>
          <a:xfrm>
            <a:off x="80850" y="3065445"/>
            <a:ext cx="5291250" cy="372531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The pie chart shows that 42% of the success launch was on the site (</a:t>
            </a:r>
            <a:r>
              <a:rPr b="1" lang="en-US" sz="2400">
                <a:solidFill>
                  <a:srgbClr val="292929"/>
                </a:solidFill>
                <a:latin typeface="Arial"/>
                <a:ea typeface="Arial"/>
                <a:cs typeface="Arial"/>
                <a:sym typeface="Arial"/>
              </a:rPr>
              <a:t>KSC LC- 39A</a:t>
            </a:r>
            <a:r>
              <a:rPr lang="en-US" sz="2400">
                <a:solidFill>
                  <a:srgbClr val="292929"/>
                </a:solidFill>
                <a:latin typeface="Arial"/>
                <a:ea typeface="Arial"/>
                <a:cs typeface="Arial"/>
                <a:sym typeface="Arial"/>
              </a:rPr>
              <a:t>) followed by (</a:t>
            </a:r>
            <a:r>
              <a:rPr b="1" lang="en-US" sz="2400">
                <a:solidFill>
                  <a:srgbClr val="292929"/>
                </a:solidFill>
                <a:latin typeface="Arial"/>
                <a:ea typeface="Arial"/>
                <a:cs typeface="Arial"/>
                <a:sym typeface="Arial"/>
              </a:rPr>
              <a:t>CCAFS LC- 40</a:t>
            </a:r>
            <a:r>
              <a:rPr lang="en-US" sz="2400">
                <a:solidFill>
                  <a:srgbClr val="292929"/>
                </a:solidFill>
                <a:latin typeface="Arial"/>
                <a:ea typeface="Arial"/>
                <a:cs typeface="Arial"/>
                <a:sym typeface="Arial"/>
              </a:rPr>
              <a:t>) with 29%.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8"/>
          <p:cNvSpPr txBox="1"/>
          <p:nvPr>
            <p:ph idx="12" type="sldNum"/>
          </p:nvPr>
        </p:nvSpPr>
        <p:spPr>
          <a:xfrm>
            <a:off x="9460523" y="640096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grpSp>
        <p:nvGrpSpPr>
          <p:cNvPr id="130" name="Google Shape;130;p18"/>
          <p:cNvGrpSpPr/>
          <p:nvPr/>
        </p:nvGrpSpPr>
        <p:grpSpPr>
          <a:xfrm>
            <a:off x="316523" y="2228953"/>
            <a:ext cx="11558954" cy="2878019"/>
            <a:chOff x="0" y="39458"/>
            <a:chExt cx="11558954" cy="2878019"/>
          </a:xfrm>
        </p:grpSpPr>
        <p:sp>
          <p:nvSpPr>
            <p:cNvPr id="131" name="Google Shape;131;p18"/>
            <p:cNvSpPr/>
            <p:nvPr/>
          </p:nvSpPr>
          <p:spPr>
            <a:xfrm>
              <a:off x="0" y="365198"/>
              <a:ext cx="11558954" cy="5544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569481" y="39458"/>
              <a:ext cx="10987636" cy="650459"/>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601234" y="71211"/>
              <a:ext cx="10924130" cy="586953"/>
            </a:xfrm>
            <a:prstGeom prst="rect">
              <a:avLst/>
            </a:prstGeom>
            <a:noFill/>
            <a:ln>
              <a:noFill/>
            </a:ln>
          </p:spPr>
          <p:txBody>
            <a:bodyPr anchorCtr="0" anchor="ctr" bIns="0" lIns="305825" spcFirstLastPara="1" rIns="30582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a:solidFill>
                    <a:schemeClr val="lt1"/>
                  </a:solidFill>
                  <a:latin typeface="Calibri"/>
                  <a:ea typeface="Calibri"/>
                  <a:cs typeface="Calibri"/>
                  <a:sym typeface="Calibri"/>
                </a:rPr>
                <a:t>SpaceX (Space Exploration Technologies Corporation) is a space transportation and aerospace manufacturer founded in 2002 by Elon Musk.</a:t>
              </a:r>
              <a:endParaRPr sz="1600">
                <a:solidFill>
                  <a:schemeClr val="lt1"/>
                </a:solidFill>
                <a:latin typeface="Calibri"/>
                <a:ea typeface="Calibri"/>
                <a:cs typeface="Calibri"/>
                <a:sym typeface="Calibri"/>
              </a:endParaRPr>
            </a:p>
          </p:txBody>
        </p:sp>
        <p:sp>
          <p:nvSpPr>
            <p:cNvPr id="134" name="Google Shape;134;p18"/>
            <p:cNvSpPr/>
            <p:nvPr/>
          </p:nvSpPr>
          <p:spPr>
            <a:xfrm>
              <a:off x="0" y="1364137"/>
              <a:ext cx="11558954" cy="5544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569481" y="1038398"/>
              <a:ext cx="10987636" cy="650459"/>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601234" y="1070151"/>
              <a:ext cx="10924130" cy="586953"/>
            </a:xfrm>
            <a:prstGeom prst="rect">
              <a:avLst/>
            </a:prstGeom>
            <a:noFill/>
            <a:ln>
              <a:noFill/>
            </a:ln>
          </p:spPr>
          <p:txBody>
            <a:bodyPr anchorCtr="0" anchor="ctr" bIns="0" lIns="305825" spcFirstLastPara="1" rIns="30582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a:solidFill>
                    <a:schemeClr val="lt1"/>
                  </a:solidFill>
                  <a:latin typeface="Calibri"/>
                  <a:ea typeface="Calibri"/>
                  <a:cs typeface="Calibri"/>
                  <a:sym typeface="Calibri"/>
                </a:rPr>
                <a:t>SpaceX has been a disruptive force in the worldwide launch industry as its launch services are less expensive than many of its competitors. </a:t>
              </a:r>
              <a:endParaRPr sz="1600">
                <a:solidFill>
                  <a:schemeClr val="lt1"/>
                </a:solidFill>
                <a:latin typeface="Calibri"/>
                <a:ea typeface="Calibri"/>
                <a:cs typeface="Calibri"/>
                <a:sym typeface="Calibri"/>
              </a:endParaRPr>
            </a:p>
          </p:txBody>
        </p:sp>
        <p:sp>
          <p:nvSpPr>
            <p:cNvPr id="137" name="Google Shape;137;p18"/>
            <p:cNvSpPr/>
            <p:nvPr/>
          </p:nvSpPr>
          <p:spPr>
            <a:xfrm>
              <a:off x="0" y="2363077"/>
              <a:ext cx="11558954" cy="5544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569481" y="2037337"/>
              <a:ext cx="10987636" cy="650459"/>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601234" y="2069090"/>
              <a:ext cx="10924130" cy="586953"/>
            </a:xfrm>
            <a:prstGeom prst="rect">
              <a:avLst/>
            </a:prstGeom>
            <a:noFill/>
            <a:ln>
              <a:noFill/>
            </a:ln>
          </p:spPr>
          <p:txBody>
            <a:bodyPr anchorCtr="0" anchor="ctr" bIns="0" lIns="305825" spcFirstLastPara="1" rIns="30582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a:solidFill>
                    <a:schemeClr val="lt1"/>
                  </a:solidFill>
                  <a:latin typeface="Calibri"/>
                  <a:ea typeface="Calibri"/>
                  <a:cs typeface="Calibri"/>
                  <a:sym typeface="Calibri"/>
                </a:rPr>
                <a:t>SpaceX charges $62 million for a Falcon 9 rocket launch, much cheaper than competitor startups like the European launcher Arianespace's Ariane 5 or U.S. rocket builder United Launch Alliance’s (ULA) Atlas V, which can cost up to $165 million.</a:t>
              </a:r>
              <a:endParaRPr sz="1600">
                <a:solidFill>
                  <a:schemeClr val="lt1"/>
                </a:solidFill>
                <a:latin typeface="Calibri"/>
                <a:ea typeface="Calibri"/>
                <a:cs typeface="Calibri"/>
                <a:sym typeface="Calibri"/>
              </a:endParaRPr>
            </a:p>
          </p:txBody>
        </p:sp>
      </p:grpSp>
      <p:sp>
        <p:nvSpPr>
          <p:cNvPr id="140" name="Google Shape;140;p18"/>
          <p:cNvSpPr/>
          <p:nvPr/>
        </p:nvSpPr>
        <p:spPr>
          <a:xfrm>
            <a:off x="1053318" y="1529769"/>
            <a:ext cx="7525043" cy="590400"/>
          </a:xfrm>
          <a:custGeom>
            <a:rect b="b" l="l" r="r" t="t"/>
            <a:pathLst>
              <a:path extrusionOk="0" h="590400" w="7525043">
                <a:moveTo>
                  <a:pt x="0" y="98402"/>
                </a:moveTo>
                <a:cubicBezTo>
                  <a:pt x="0" y="44056"/>
                  <a:pt x="44056" y="0"/>
                  <a:pt x="98402" y="0"/>
                </a:cubicBezTo>
                <a:lnTo>
                  <a:pt x="7426641" y="0"/>
                </a:lnTo>
                <a:cubicBezTo>
                  <a:pt x="7480987" y="0"/>
                  <a:pt x="7525043" y="44056"/>
                  <a:pt x="7525043" y="98402"/>
                </a:cubicBezTo>
                <a:lnTo>
                  <a:pt x="7525043" y="491998"/>
                </a:lnTo>
                <a:cubicBezTo>
                  <a:pt x="7525043" y="546344"/>
                  <a:pt x="7480987" y="590400"/>
                  <a:pt x="7426641" y="590400"/>
                </a:cubicBezTo>
                <a:lnTo>
                  <a:pt x="98402" y="590400"/>
                </a:lnTo>
                <a:cubicBezTo>
                  <a:pt x="44056" y="590400"/>
                  <a:pt x="0" y="546344"/>
                  <a:pt x="0" y="491998"/>
                </a:cubicBezTo>
                <a:lnTo>
                  <a:pt x="0" y="98402"/>
                </a:lnTo>
                <a:close/>
              </a:path>
            </a:pathLst>
          </a:custGeom>
          <a:solidFill>
            <a:srgbClr val="599BD5"/>
          </a:solidFill>
          <a:ln>
            <a:noFill/>
          </a:ln>
        </p:spPr>
        <p:txBody>
          <a:bodyPr anchorCtr="0" anchor="ctr" bIns="28800" lIns="313250" spcFirstLastPara="1" rIns="313250" wrap="square" tIns="28800">
            <a:noAutofit/>
          </a:bodyPr>
          <a:lstStyle/>
          <a:p>
            <a:pPr indent="0" lvl="0" marL="0" marR="0" rtl="0" algn="l">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Project background and context</a:t>
            </a:r>
            <a:endParaRPr/>
          </a:p>
        </p:txBody>
      </p:sp>
      <p:grpSp>
        <p:nvGrpSpPr>
          <p:cNvPr id="141" name="Google Shape;141;p18"/>
          <p:cNvGrpSpPr/>
          <p:nvPr/>
        </p:nvGrpSpPr>
        <p:grpSpPr>
          <a:xfrm>
            <a:off x="187568" y="5509846"/>
            <a:ext cx="10750062" cy="1218520"/>
            <a:chOff x="187568" y="5299166"/>
            <a:chExt cx="10750062" cy="1429200"/>
          </a:xfrm>
        </p:grpSpPr>
        <p:sp>
          <p:nvSpPr>
            <p:cNvPr id="142" name="Google Shape;142;p18"/>
            <p:cNvSpPr/>
            <p:nvPr/>
          </p:nvSpPr>
          <p:spPr>
            <a:xfrm>
              <a:off x="187568" y="5594366"/>
              <a:ext cx="10750062" cy="1134000"/>
            </a:xfrm>
            <a:custGeom>
              <a:rect b="b" l="l" r="r" t="t"/>
              <a:pathLst>
                <a:path extrusionOk="0" h="1134000" w="10750062">
                  <a:moveTo>
                    <a:pt x="0" y="0"/>
                  </a:moveTo>
                  <a:lnTo>
                    <a:pt x="10750062" y="0"/>
                  </a:lnTo>
                  <a:lnTo>
                    <a:pt x="10750062" y="1134000"/>
                  </a:lnTo>
                  <a:lnTo>
                    <a:pt x="0" y="1134000"/>
                  </a:lnTo>
                  <a:lnTo>
                    <a:pt x="0" y="0"/>
                  </a:lnTo>
                  <a:close/>
                </a:path>
              </a:pathLst>
            </a:custGeom>
            <a:solidFill>
              <a:schemeClr val="lt1">
                <a:alpha val="89803"/>
              </a:schemeClr>
            </a:solidFill>
            <a:ln>
              <a:noFill/>
            </a:ln>
          </p:spPr>
          <p:txBody>
            <a:bodyPr anchorCtr="0" anchor="t" bIns="142225" lIns="834300" spcFirstLastPara="1" rIns="834300" wrap="square" tIns="416550">
              <a:noAutofit/>
            </a:bodyPr>
            <a:lstStyle/>
            <a:p>
              <a:pPr indent="-228600" lvl="1" marL="228600" marR="0" rtl="0" algn="just">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The aim of this project is predicting if the first stage of the SpaceX Falcon 9 rocket will land successfully based on the data  available. </a:t>
              </a:r>
              <a:endParaRPr/>
            </a:p>
          </p:txBody>
        </p:sp>
        <p:sp>
          <p:nvSpPr>
            <p:cNvPr id="143" name="Google Shape;143;p18"/>
            <p:cNvSpPr/>
            <p:nvPr/>
          </p:nvSpPr>
          <p:spPr>
            <a:xfrm>
              <a:off x="725071" y="5299166"/>
              <a:ext cx="7525043" cy="590400"/>
            </a:xfrm>
            <a:custGeom>
              <a:rect b="b" l="l" r="r" t="t"/>
              <a:pathLst>
                <a:path extrusionOk="0" h="590400" w="7525043">
                  <a:moveTo>
                    <a:pt x="0" y="98402"/>
                  </a:moveTo>
                  <a:cubicBezTo>
                    <a:pt x="0" y="44056"/>
                    <a:pt x="44056" y="0"/>
                    <a:pt x="98402" y="0"/>
                  </a:cubicBezTo>
                  <a:lnTo>
                    <a:pt x="7426641" y="0"/>
                  </a:lnTo>
                  <a:cubicBezTo>
                    <a:pt x="7480987" y="0"/>
                    <a:pt x="7525043" y="44056"/>
                    <a:pt x="7525043" y="98402"/>
                  </a:cubicBezTo>
                  <a:lnTo>
                    <a:pt x="7525043" y="491998"/>
                  </a:lnTo>
                  <a:cubicBezTo>
                    <a:pt x="7525043" y="546344"/>
                    <a:pt x="7480987" y="590400"/>
                    <a:pt x="7426641" y="590400"/>
                  </a:cubicBezTo>
                  <a:lnTo>
                    <a:pt x="98402" y="590400"/>
                  </a:lnTo>
                  <a:cubicBezTo>
                    <a:pt x="44056" y="590400"/>
                    <a:pt x="0" y="546344"/>
                    <a:pt x="0" y="491998"/>
                  </a:cubicBezTo>
                  <a:lnTo>
                    <a:pt x="0" y="98402"/>
                  </a:lnTo>
                  <a:close/>
                </a:path>
              </a:pathLst>
            </a:custGeom>
            <a:solidFill>
              <a:srgbClr val="6FAB46"/>
            </a:solidFill>
            <a:ln>
              <a:noFill/>
            </a:ln>
          </p:spPr>
          <p:txBody>
            <a:bodyPr anchorCtr="0" anchor="ctr" bIns="28800" lIns="313250" spcFirstLastPara="1" rIns="313250" wrap="square" tIns="28800">
              <a:noAutofit/>
            </a:bodyPr>
            <a:lstStyle/>
            <a:p>
              <a:pPr indent="0" lvl="0" marL="0" marR="0" rtl="0" algn="l">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Problems you want to find answers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pic>
        <p:nvPicPr>
          <p:cNvPr id="579" name="Google Shape;579;p54"/>
          <p:cNvPicPr preferRelativeResize="0"/>
          <p:nvPr/>
        </p:nvPicPr>
        <p:blipFill rotWithShape="1">
          <a:blip r:embed="rId4">
            <a:alphaModFix/>
          </a:blip>
          <a:srcRect b="0" l="0" r="0" t="0"/>
          <a:stretch/>
        </p:blipFill>
        <p:spPr>
          <a:xfrm>
            <a:off x="4188759" y="1418666"/>
            <a:ext cx="8020575" cy="5324842"/>
          </a:xfrm>
          <a:prstGeom prst="rect">
            <a:avLst/>
          </a:prstGeom>
          <a:noFill/>
          <a:ln>
            <a:noFill/>
          </a:ln>
        </p:spPr>
      </p:pic>
      <p:sp>
        <p:nvSpPr>
          <p:cNvPr id="580" name="Google Shape;580;p54"/>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54"/>
          <p:cNvSpPr txBox="1"/>
          <p:nvPr>
            <p:ph idx="1" type="body"/>
          </p:nvPr>
        </p:nvSpPr>
        <p:spPr>
          <a:xfrm>
            <a:off x="135633" y="3482787"/>
            <a:ext cx="4053126" cy="2991971"/>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 line with previous slide here is the highest total success launch rate which is in the site (</a:t>
            </a:r>
            <a:r>
              <a:rPr b="1" lang="en-US" sz="2200">
                <a:solidFill>
                  <a:srgbClr val="292929"/>
                </a:solidFill>
                <a:latin typeface="Arial"/>
                <a:ea typeface="Arial"/>
                <a:cs typeface="Arial"/>
                <a:sym typeface="Arial"/>
              </a:rPr>
              <a:t>KSC LC-39A</a:t>
            </a:r>
            <a:r>
              <a:rPr lang="en-US" sz="2200">
                <a:solidFill>
                  <a:srgbClr val="292929"/>
                </a:solidFill>
                <a:latin typeface="Arial"/>
                <a:ea typeface="Arial"/>
                <a:cs typeface="Arial"/>
                <a:sym typeface="Arial"/>
              </a:rPr>
              <a:t>) with 77% success launches. </a:t>
            </a:r>
            <a:endParaRPr sz="2800">
              <a:solidFill>
                <a:schemeClr val="dk1"/>
              </a:solidFill>
              <a:latin typeface="Calibri"/>
              <a:ea typeface="Calibri"/>
              <a:cs typeface="Calibri"/>
              <a:sym typeface="Calibri"/>
            </a:endParaRPr>
          </a:p>
        </p:txBody>
      </p:sp>
      <p:sp>
        <p:nvSpPr>
          <p:cNvPr id="582" name="Google Shape;582;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The launch site with the </a:t>
            </a:r>
            <a:r>
              <a:rPr b="1" lang="en-US" sz="4000">
                <a:solidFill>
                  <a:srgbClr val="0B49CB"/>
                </a:solidFill>
                <a:latin typeface="Arial"/>
                <a:ea typeface="Arial"/>
                <a:cs typeface="Arial"/>
                <a:sym typeface="Arial"/>
              </a:rPr>
              <a:t>highest launch success rate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7" name="Shape 587"/>
        <p:cNvGrpSpPr/>
        <p:nvPr/>
      </p:nvGrpSpPr>
      <p:grpSpPr>
        <a:xfrm>
          <a:off x="0" y="0"/>
          <a:ext cx="0" cy="0"/>
          <a:chOff x="0" y="0"/>
          <a:chExt cx="0" cy="0"/>
        </a:xfrm>
      </p:grpSpPr>
      <p:pic>
        <p:nvPicPr>
          <p:cNvPr id="588" name="Google Shape;588;p55"/>
          <p:cNvPicPr preferRelativeResize="0"/>
          <p:nvPr/>
        </p:nvPicPr>
        <p:blipFill rotWithShape="1">
          <a:blip r:embed="rId4">
            <a:alphaModFix/>
          </a:blip>
          <a:srcRect b="0" l="0" r="0" t="0"/>
          <a:stretch/>
        </p:blipFill>
        <p:spPr>
          <a:xfrm>
            <a:off x="6461308" y="2776824"/>
            <a:ext cx="5735171" cy="4081176"/>
          </a:xfrm>
          <a:prstGeom prst="rect">
            <a:avLst/>
          </a:prstGeom>
          <a:noFill/>
          <a:ln>
            <a:noFill/>
          </a:ln>
        </p:spPr>
      </p:pic>
      <p:sp>
        <p:nvSpPr>
          <p:cNvPr id="589" name="Google Shape;589;p55"/>
          <p:cNvSpPr txBox="1"/>
          <p:nvPr>
            <p:ph idx="12" type="sldNum"/>
          </p:nvPr>
        </p:nvSpPr>
        <p:spPr>
          <a:xfrm>
            <a:off x="9495868" y="65347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0" name="Google Shape;590;p55"/>
          <p:cNvSpPr txBox="1"/>
          <p:nvPr>
            <p:ph idx="1" type="body"/>
          </p:nvPr>
        </p:nvSpPr>
        <p:spPr>
          <a:xfrm>
            <a:off x="75721" y="1326863"/>
            <a:ext cx="12006461" cy="1278037"/>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In the low range of payload range (0-4000kg) with booster version category (v1.0, v1.1, FT, B4, B5).</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In the heavy of payload range (4000-10000kg) with booster version category (v1.1, FT, B4).</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It is noticed that the FT booster version category has the highest success rate specially in the payload range of 2000-6000kg.</a:t>
            </a:r>
            <a:endParaRPr sz="2200">
              <a:solidFill>
                <a:srgbClr val="292929"/>
              </a:solidFill>
              <a:latin typeface="Arial"/>
              <a:ea typeface="Arial"/>
              <a:cs typeface="Arial"/>
              <a:sym typeface="Arial"/>
            </a:endParaRPr>
          </a:p>
        </p:txBody>
      </p:sp>
      <p:sp>
        <p:nvSpPr>
          <p:cNvPr id="591" name="Google Shape;591;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outcome for all sites</a:t>
            </a:r>
            <a:endParaRPr/>
          </a:p>
        </p:txBody>
      </p:sp>
      <p:pic>
        <p:nvPicPr>
          <p:cNvPr id="592" name="Google Shape;592;p55"/>
          <p:cNvPicPr preferRelativeResize="0"/>
          <p:nvPr/>
        </p:nvPicPr>
        <p:blipFill rotWithShape="1">
          <a:blip r:embed="rId5">
            <a:alphaModFix/>
          </a:blip>
          <a:srcRect b="0" l="0" r="0" t="0"/>
          <a:stretch/>
        </p:blipFill>
        <p:spPr>
          <a:xfrm>
            <a:off x="20169" y="2776824"/>
            <a:ext cx="6347012" cy="4058689"/>
          </a:xfrm>
          <a:prstGeom prst="rect">
            <a:avLst/>
          </a:prstGeom>
          <a:noFill/>
          <a:ln>
            <a:noFill/>
          </a:ln>
        </p:spPr>
      </p:pic>
      <p:sp>
        <p:nvSpPr>
          <p:cNvPr id="593" name="Google Shape;593;p55"/>
          <p:cNvSpPr txBox="1"/>
          <p:nvPr/>
        </p:nvSpPr>
        <p:spPr>
          <a:xfrm>
            <a:off x="934569" y="2761710"/>
            <a:ext cx="5054412" cy="369332"/>
          </a:xfrm>
          <a:prstGeom prst="rect">
            <a:avLst/>
          </a:prstGeom>
          <a:solidFill>
            <a:schemeClr val="accent1">
              <a:alpha val="49803"/>
            </a:scheme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92929"/>
                </a:solidFill>
                <a:latin typeface="Arial"/>
                <a:ea typeface="Arial"/>
                <a:cs typeface="Arial"/>
                <a:sym typeface="Arial"/>
              </a:rPr>
              <a:t>Light range of Payload 0-4000kg</a:t>
            </a:r>
            <a:endParaRPr b="1" sz="1800">
              <a:solidFill>
                <a:schemeClr val="lt1"/>
              </a:solidFill>
              <a:latin typeface="Calibri"/>
              <a:ea typeface="Calibri"/>
              <a:cs typeface="Calibri"/>
              <a:sym typeface="Calibri"/>
            </a:endParaRPr>
          </a:p>
        </p:txBody>
      </p:sp>
      <p:sp>
        <p:nvSpPr>
          <p:cNvPr id="594" name="Google Shape;594;p55"/>
          <p:cNvSpPr txBox="1"/>
          <p:nvPr/>
        </p:nvSpPr>
        <p:spPr>
          <a:xfrm>
            <a:off x="7117419" y="2776824"/>
            <a:ext cx="5054412" cy="369332"/>
          </a:xfrm>
          <a:prstGeom prst="rect">
            <a:avLst/>
          </a:prstGeom>
          <a:solidFill>
            <a:schemeClr val="accent1">
              <a:alpha val="49803"/>
            </a:scheme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92929"/>
                </a:solidFill>
                <a:latin typeface="Arial"/>
                <a:ea typeface="Arial"/>
                <a:cs typeface="Arial"/>
                <a:sym typeface="Arial"/>
              </a:rPr>
              <a:t>Heavy range of Payload 4000-10000kg</a:t>
            </a:r>
            <a:endParaRPr b="1"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pic>
        <p:nvPicPr>
          <p:cNvPr id="605" name="Google Shape;605;p57"/>
          <p:cNvPicPr preferRelativeResize="0"/>
          <p:nvPr/>
        </p:nvPicPr>
        <p:blipFill rotWithShape="1">
          <a:blip r:embed="rId4">
            <a:alphaModFix/>
          </a:blip>
          <a:srcRect b="0" l="0" r="0" t="0"/>
          <a:stretch/>
        </p:blipFill>
        <p:spPr>
          <a:xfrm>
            <a:off x="5584356" y="1578877"/>
            <a:ext cx="6607644" cy="5279123"/>
          </a:xfrm>
          <a:prstGeom prst="rect">
            <a:avLst/>
          </a:prstGeom>
          <a:noFill/>
          <a:ln>
            <a:noFill/>
          </a:ln>
        </p:spPr>
      </p:pic>
      <p:sp>
        <p:nvSpPr>
          <p:cNvPr id="606" name="Google Shape;606;p57"/>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57"/>
          <p:cNvSpPr txBox="1"/>
          <p:nvPr>
            <p:ph idx="1" type="body"/>
          </p:nvPr>
        </p:nvSpPr>
        <p:spPr>
          <a:xfrm>
            <a:off x="117827" y="1646112"/>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From par-chart, It can see that the Decision Tree model has the highest accuracy rate with 89%.</a:t>
            </a:r>
            <a:endParaRPr/>
          </a:p>
        </p:txBody>
      </p:sp>
      <p:sp>
        <p:nvSpPr>
          <p:cNvPr id="608" name="Google Shape;608;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B49CB"/>
                </a:solidFill>
                <a:latin typeface="Arial"/>
                <a:ea typeface="Arial"/>
                <a:cs typeface="Arial"/>
                <a:sym typeface="Arial"/>
              </a:rPr>
              <a:t>Classification Accuracy</a:t>
            </a:r>
            <a:endParaRPr b="1"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pic>
        <p:nvPicPr>
          <p:cNvPr id="613" name="Google Shape;613;p58"/>
          <p:cNvPicPr preferRelativeResize="0"/>
          <p:nvPr/>
        </p:nvPicPr>
        <p:blipFill rotWithShape="1">
          <a:blip r:embed="rId4">
            <a:alphaModFix/>
          </a:blip>
          <a:srcRect b="0" l="0" r="0" t="0"/>
          <a:stretch/>
        </p:blipFill>
        <p:spPr>
          <a:xfrm>
            <a:off x="5123325" y="1324534"/>
            <a:ext cx="7018435" cy="5533465"/>
          </a:xfrm>
          <a:prstGeom prst="rect">
            <a:avLst/>
          </a:prstGeom>
          <a:noFill/>
          <a:ln>
            <a:noFill/>
          </a:ln>
        </p:spPr>
      </p:pic>
      <p:sp>
        <p:nvSpPr>
          <p:cNvPr id="614" name="Google Shape;614;p58"/>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 name="Google Shape;615;p58"/>
          <p:cNvSpPr txBox="1"/>
          <p:nvPr>
            <p:ph idx="1" type="body"/>
          </p:nvPr>
        </p:nvSpPr>
        <p:spPr>
          <a:xfrm>
            <a:off x="389965" y="1566582"/>
            <a:ext cx="4565276" cy="4302406"/>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model indicates that the model able to predict 12 success lands and 3 unsuccess lands which in line with true landing matrix. Where the model fail to predicate 3 unsuccess landings. </a:t>
            </a:r>
            <a:endParaRPr/>
          </a:p>
        </p:txBody>
      </p:sp>
      <p:sp>
        <p:nvSpPr>
          <p:cNvPr id="616" name="Google Shape;616;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 of the best model </a:t>
            </a:r>
            <a:r>
              <a:rPr b="1" lang="en-US" sz="4000">
                <a:solidFill>
                  <a:srgbClr val="0B49CB"/>
                </a:solidFill>
                <a:latin typeface="Arial"/>
                <a:ea typeface="Arial"/>
                <a:cs typeface="Arial"/>
                <a:sym typeface="Arial"/>
              </a:rPr>
              <a:t>(Decision Tree Model)</a:t>
            </a:r>
            <a:endParaRPr b="1"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59"/>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22" name="Google Shape;622;p59"/>
          <p:cNvGrpSpPr/>
          <p:nvPr/>
        </p:nvGrpSpPr>
        <p:grpSpPr>
          <a:xfrm>
            <a:off x="277905" y="1756686"/>
            <a:ext cx="11649634" cy="4681800"/>
            <a:chOff x="0" y="123679"/>
            <a:chExt cx="11649634" cy="4681800"/>
          </a:xfrm>
        </p:grpSpPr>
        <p:sp>
          <p:nvSpPr>
            <p:cNvPr id="623" name="Google Shape;623;p59"/>
            <p:cNvSpPr/>
            <p:nvPr/>
          </p:nvSpPr>
          <p:spPr>
            <a:xfrm>
              <a:off x="0" y="3450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9"/>
            <p:cNvSpPr/>
            <p:nvPr/>
          </p:nvSpPr>
          <p:spPr>
            <a:xfrm>
              <a:off x="554609" y="1236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9"/>
            <p:cNvSpPr txBox="1"/>
            <p:nvPr/>
          </p:nvSpPr>
          <p:spPr>
            <a:xfrm>
              <a:off x="576225" y="1452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The first 4 orbit types (ES-L1, GEO, HEO, SSO) had the best successful rate.</a:t>
              </a:r>
              <a:endParaRPr/>
            </a:p>
          </p:txBody>
        </p:sp>
        <p:sp>
          <p:nvSpPr>
            <p:cNvPr id="626" name="Google Shape;626;p59"/>
            <p:cNvSpPr/>
            <p:nvPr/>
          </p:nvSpPr>
          <p:spPr>
            <a:xfrm>
              <a:off x="0" y="10254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9"/>
            <p:cNvSpPr/>
            <p:nvPr/>
          </p:nvSpPr>
          <p:spPr>
            <a:xfrm>
              <a:off x="554609" y="8040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9"/>
            <p:cNvSpPr txBox="1"/>
            <p:nvPr/>
          </p:nvSpPr>
          <p:spPr>
            <a:xfrm>
              <a:off x="576225" y="8256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With heavy payloads the successful landing rate are more for Polar, LEO and ISS.</a:t>
              </a:r>
              <a:endParaRPr/>
            </a:p>
          </p:txBody>
        </p:sp>
        <p:sp>
          <p:nvSpPr>
            <p:cNvPr id="629" name="Google Shape;629;p59"/>
            <p:cNvSpPr/>
            <p:nvPr/>
          </p:nvSpPr>
          <p:spPr>
            <a:xfrm>
              <a:off x="0" y="17058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
            <p:cNvSpPr/>
            <p:nvPr/>
          </p:nvSpPr>
          <p:spPr>
            <a:xfrm>
              <a:off x="554609" y="14844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9"/>
            <p:cNvSpPr txBox="1"/>
            <p:nvPr/>
          </p:nvSpPr>
          <p:spPr>
            <a:xfrm>
              <a:off x="576225" y="15060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In 2013 the success rate were gradually increased.</a:t>
              </a:r>
              <a:endParaRPr/>
            </a:p>
          </p:txBody>
        </p:sp>
        <p:sp>
          <p:nvSpPr>
            <p:cNvPr id="632" name="Google Shape;632;p59"/>
            <p:cNvSpPr/>
            <p:nvPr/>
          </p:nvSpPr>
          <p:spPr>
            <a:xfrm>
              <a:off x="0" y="23862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9"/>
            <p:cNvSpPr/>
            <p:nvPr/>
          </p:nvSpPr>
          <p:spPr>
            <a:xfrm>
              <a:off x="554609" y="21648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9"/>
            <p:cNvSpPr txBox="1"/>
            <p:nvPr/>
          </p:nvSpPr>
          <p:spPr>
            <a:xfrm>
              <a:off x="576225" y="21864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42% of the success launch was on the site (KSC LC- 39A) followed by (CCAFS LC- 40) with 29%. </a:t>
              </a:r>
              <a:endParaRPr/>
            </a:p>
          </p:txBody>
        </p:sp>
        <p:sp>
          <p:nvSpPr>
            <p:cNvPr id="635" name="Google Shape;635;p59"/>
            <p:cNvSpPr/>
            <p:nvPr/>
          </p:nvSpPr>
          <p:spPr>
            <a:xfrm>
              <a:off x="0" y="30666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9"/>
            <p:cNvSpPr/>
            <p:nvPr/>
          </p:nvSpPr>
          <p:spPr>
            <a:xfrm>
              <a:off x="554609" y="28452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txBox="1"/>
            <p:nvPr/>
          </p:nvSpPr>
          <p:spPr>
            <a:xfrm>
              <a:off x="576225" y="28668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The highest total success launch rate which is in the site (KSC LC-39A) with 77% success launches. </a:t>
              </a:r>
              <a:endParaRPr/>
            </a:p>
          </p:txBody>
        </p:sp>
        <p:sp>
          <p:nvSpPr>
            <p:cNvPr id="638" name="Google Shape;638;p59"/>
            <p:cNvSpPr/>
            <p:nvPr/>
          </p:nvSpPr>
          <p:spPr>
            <a:xfrm>
              <a:off x="0" y="37470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
            <p:cNvSpPr/>
            <p:nvPr/>
          </p:nvSpPr>
          <p:spPr>
            <a:xfrm>
              <a:off x="554609" y="35256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txBox="1"/>
            <p:nvPr/>
          </p:nvSpPr>
          <p:spPr>
            <a:xfrm>
              <a:off x="576225" y="35472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The FT booster version category has the highest success rate specially in the payload range of 2000-6000kg.</a:t>
              </a:r>
              <a:endParaRPr/>
            </a:p>
          </p:txBody>
        </p:sp>
        <p:sp>
          <p:nvSpPr>
            <p:cNvPr id="641" name="Google Shape;641;p59"/>
            <p:cNvSpPr/>
            <p:nvPr/>
          </p:nvSpPr>
          <p:spPr>
            <a:xfrm>
              <a:off x="0" y="4427479"/>
              <a:ext cx="11649634" cy="378000"/>
            </a:xfrm>
            <a:prstGeom prst="rect">
              <a:avLst/>
            </a:prstGeom>
            <a:solidFill>
              <a:schemeClr val="lt2">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554609" y="4206079"/>
              <a:ext cx="11092170" cy="44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txBox="1"/>
            <p:nvPr/>
          </p:nvSpPr>
          <p:spPr>
            <a:xfrm>
              <a:off x="576225" y="4227695"/>
              <a:ext cx="11048938" cy="399568"/>
            </a:xfrm>
            <a:prstGeom prst="rect">
              <a:avLst/>
            </a:prstGeom>
            <a:noFill/>
            <a:ln>
              <a:noFill/>
            </a:ln>
          </p:spPr>
          <p:txBody>
            <a:bodyPr anchorCtr="0" anchor="ctr" bIns="0" lIns="308225" spcFirstLastPara="1" rIns="308225" wrap="square" tIns="0">
              <a:noAutofit/>
            </a:bodyPr>
            <a:lstStyle/>
            <a:p>
              <a:pPr indent="0" lvl="0" marL="0" marR="0" rtl="0" algn="l">
                <a:lnSpc>
                  <a:spcPct val="90000"/>
                </a:lnSpc>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Decision Tree model has the highest accuracy rate with 89%.</a:t>
              </a:r>
              <a:endParaRPr/>
            </a:p>
          </p:txBody>
        </p:sp>
      </p:grpSp>
      <p:sp>
        <p:nvSpPr>
          <p:cNvPr id="644" name="Google Shape;644;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8" name="Shape 648"/>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 name="Google Shape;149;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0"/>
          <p:cNvSpPr txBox="1"/>
          <p:nvPr>
            <p:ph idx="12" type="sldNum"/>
          </p:nvPr>
        </p:nvSpPr>
        <p:spPr>
          <a:xfrm>
            <a:off x="9386473" y="645932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20"/>
          <p:cNvSpPr/>
          <p:nvPr/>
        </p:nvSpPr>
        <p:spPr>
          <a:xfrm>
            <a:off x="289994" y="2212070"/>
            <a:ext cx="2181030" cy="4107280"/>
          </a:xfrm>
          <a:custGeom>
            <a:rect b="b" l="l" r="r" t="t"/>
            <a:pathLst>
              <a:path extrusionOk="0" h="4107280" w="2181030">
                <a:moveTo>
                  <a:pt x="0" y="218103"/>
                </a:moveTo>
                <a:cubicBezTo>
                  <a:pt x="0" y="97648"/>
                  <a:pt x="97648" y="0"/>
                  <a:pt x="218103" y="0"/>
                </a:cubicBezTo>
                <a:lnTo>
                  <a:pt x="1962927" y="0"/>
                </a:lnTo>
                <a:cubicBezTo>
                  <a:pt x="2083382" y="0"/>
                  <a:pt x="2181030" y="97648"/>
                  <a:pt x="2181030" y="218103"/>
                </a:cubicBezTo>
                <a:lnTo>
                  <a:pt x="2181030" y="3889177"/>
                </a:lnTo>
                <a:cubicBezTo>
                  <a:pt x="2181030" y="4009632"/>
                  <a:pt x="2083382" y="4107280"/>
                  <a:pt x="1962927" y="4107280"/>
                </a:cubicBezTo>
                <a:lnTo>
                  <a:pt x="218103" y="4107280"/>
                </a:lnTo>
                <a:cubicBezTo>
                  <a:pt x="97648" y="4107280"/>
                  <a:pt x="0" y="4009632"/>
                  <a:pt x="0" y="3889177"/>
                </a:cubicBezTo>
                <a:lnTo>
                  <a:pt x="0" y="218103"/>
                </a:lnTo>
                <a:close/>
              </a:path>
            </a:pathLst>
          </a:custGeom>
          <a:solidFill>
            <a:srgbClr val="CFDEEF"/>
          </a:solidFill>
          <a:ln cap="flat" cmpd="sng" w="9525">
            <a:solidFill>
              <a:schemeClr val="dk1"/>
            </a:solidFill>
            <a:prstDash val="solid"/>
            <a:miter lim="800000"/>
            <a:headEnd len="sm" w="sm" type="none"/>
            <a:tailEnd len="sm" w="sm" type="none"/>
          </a:ln>
        </p:spPr>
        <p:txBody>
          <a:bodyPr anchorCtr="0" anchor="ctr" bIns="29474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Data collection methodology:</a:t>
            </a:r>
            <a:endParaRPr/>
          </a:p>
        </p:txBody>
      </p:sp>
      <p:sp>
        <p:nvSpPr>
          <p:cNvPr id="157" name="Google Shape;157;p20"/>
          <p:cNvSpPr/>
          <p:nvPr/>
        </p:nvSpPr>
        <p:spPr>
          <a:xfrm>
            <a:off x="508097" y="3444254"/>
            <a:ext cx="1744824" cy="2669732"/>
          </a:xfrm>
          <a:custGeom>
            <a:rect b="b" l="l" r="r" t="t"/>
            <a:pathLst>
              <a:path extrusionOk="0" h="2669732" w="1744824">
                <a:moveTo>
                  <a:pt x="0" y="174482"/>
                </a:moveTo>
                <a:cubicBezTo>
                  <a:pt x="0" y="78118"/>
                  <a:pt x="78118" y="0"/>
                  <a:pt x="174482" y="0"/>
                </a:cubicBezTo>
                <a:lnTo>
                  <a:pt x="1570342" y="0"/>
                </a:lnTo>
                <a:cubicBezTo>
                  <a:pt x="1666706" y="0"/>
                  <a:pt x="1744824" y="78118"/>
                  <a:pt x="1744824" y="174482"/>
                </a:cubicBezTo>
                <a:lnTo>
                  <a:pt x="1744824" y="2495250"/>
                </a:lnTo>
                <a:cubicBezTo>
                  <a:pt x="1744824" y="2591614"/>
                  <a:pt x="1666706" y="2669732"/>
                  <a:pt x="1570342" y="2669732"/>
                </a:cubicBezTo>
                <a:lnTo>
                  <a:pt x="174482" y="2669732"/>
                </a:lnTo>
                <a:cubicBezTo>
                  <a:pt x="78118" y="2669732"/>
                  <a:pt x="0" y="2591614"/>
                  <a:pt x="0" y="2495250"/>
                </a:cubicBezTo>
                <a:lnTo>
                  <a:pt x="0" y="174482"/>
                </a:lnTo>
                <a:close/>
              </a:path>
            </a:pathLst>
          </a:custGeom>
          <a:solidFill>
            <a:srgbClr val="599BD5"/>
          </a:solidFill>
          <a:ln>
            <a:noFill/>
          </a:ln>
        </p:spPr>
        <p:txBody>
          <a:bodyPr anchorCtr="0" anchor="ctr" bIns="94900" lIns="109500" spcFirstLastPara="1" rIns="109500" wrap="square" tIns="94900">
            <a:noAutofit/>
          </a:bodyPr>
          <a:lstStyle/>
          <a:p>
            <a:pPr indent="0" lvl="0" marL="0" marR="0" rtl="0" algn="ctr">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Describe how data was collected </a:t>
            </a:r>
            <a:endParaRPr/>
          </a:p>
        </p:txBody>
      </p:sp>
      <p:sp>
        <p:nvSpPr>
          <p:cNvPr id="158" name="Google Shape;158;p20"/>
          <p:cNvSpPr/>
          <p:nvPr/>
        </p:nvSpPr>
        <p:spPr>
          <a:xfrm>
            <a:off x="2634601" y="2212070"/>
            <a:ext cx="2181030" cy="4107280"/>
          </a:xfrm>
          <a:custGeom>
            <a:rect b="b" l="l" r="r" t="t"/>
            <a:pathLst>
              <a:path extrusionOk="0" h="4107280" w="2181030">
                <a:moveTo>
                  <a:pt x="0" y="218103"/>
                </a:moveTo>
                <a:cubicBezTo>
                  <a:pt x="0" y="97648"/>
                  <a:pt x="97648" y="0"/>
                  <a:pt x="218103" y="0"/>
                </a:cubicBezTo>
                <a:lnTo>
                  <a:pt x="1962927" y="0"/>
                </a:lnTo>
                <a:cubicBezTo>
                  <a:pt x="2083382" y="0"/>
                  <a:pt x="2181030" y="97648"/>
                  <a:pt x="2181030" y="218103"/>
                </a:cubicBezTo>
                <a:lnTo>
                  <a:pt x="2181030" y="3889177"/>
                </a:lnTo>
                <a:cubicBezTo>
                  <a:pt x="2181030" y="4009632"/>
                  <a:pt x="2083382" y="4107280"/>
                  <a:pt x="1962927" y="4107280"/>
                </a:cubicBezTo>
                <a:lnTo>
                  <a:pt x="218103" y="4107280"/>
                </a:lnTo>
                <a:cubicBezTo>
                  <a:pt x="97648" y="4107280"/>
                  <a:pt x="0" y="4009632"/>
                  <a:pt x="0" y="3889177"/>
                </a:cubicBezTo>
                <a:lnTo>
                  <a:pt x="0" y="218103"/>
                </a:lnTo>
                <a:close/>
              </a:path>
            </a:pathLst>
          </a:custGeom>
          <a:solidFill>
            <a:srgbClr val="CFDEEF"/>
          </a:solidFill>
          <a:ln cap="flat" cmpd="sng" w="9525">
            <a:solidFill>
              <a:schemeClr val="dk1"/>
            </a:solidFill>
            <a:prstDash val="solid"/>
            <a:miter lim="800000"/>
            <a:headEnd len="sm" w="sm" type="none"/>
            <a:tailEnd len="sm" w="sm" type="none"/>
          </a:ln>
        </p:spPr>
        <p:txBody>
          <a:bodyPr anchorCtr="0" anchor="ctr" bIns="29474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Perform data wrangling</a:t>
            </a:r>
            <a:endParaRPr/>
          </a:p>
        </p:txBody>
      </p:sp>
      <p:sp>
        <p:nvSpPr>
          <p:cNvPr id="159" name="Google Shape;159;p20"/>
          <p:cNvSpPr/>
          <p:nvPr/>
        </p:nvSpPr>
        <p:spPr>
          <a:xfrm>
            <a:off x="2852704" y="3444254"/>
            <a:ext cx="1744824" cy="2669732"/>
          </a:xfrm>
          <a:custGeom>
            <a:rect b="b" l="l" r="r" t="t"/>
            <a:pathLst>
              <a:path extrusionOk="0" h="2669732" w="1744824">
                <a:moveTo>
                  <a:pt x="0" y="174482"/>
                </a:moveTo>
                <a:cubicBezTo>
                  <a:pt x="0" y="78118"/>
                  <a:pt x="78118" y="0"/>
                  <a:pt x="174482" y="0"/>
                </a:cubicBezTo>
                <a:lnTo>
                  <a:pt x="1570342" y="0"/>
                </a:lnTo>
                <a:cubicBezTo>
                  <a:pt x="1666706" y="0"/>
                  <a:pt x="1744824" y="78118"/>
                  <a:pt x="1744824" y="174482"/>
                </a:cubicBezTo>
                <a:lnTo>
                  <a:pt x="1744824" y="2495250"/>
                </a:lnTo>
                <a:cubicBezTo>
                  <a:pt x="1744824" y="2591614"/>
                  <a:pt x="1666706" y="2669732"/>
                  <a:pt x="1570342" y="2669732"/>
                </a:cubicBezTo>
                <a:lnTo>
                  <a:pt x="174482" y="2669732"/>
                </a:lnTo>
                <a:cubicBezTo>
                  <a:pt x="78118" y="2669732"/>
                  <a:pt x="0" y="2591614"/>
                  <a:pt x="0" y="2495250"/>
                </a:cubicBezTo>
                <a:lnTo>
                  <a:pt x="0" y="174482"/>
                </a:lnTo>
                <a:close/>
              </a:path>
            </a:pathLst>
          </a:custGeom>
          <a:solidFill>
            <a:srgbClr val="4CC38C"/>
          </a:solidFill>
          <a:ln>
            <a:noFill/>
          </a:ln>
        </p:spPr>
        <p:txBody>
          <a:bodyPr anchorCtr="0" anchor="ctr" bIns="94900" lIns="109500" spcFirstLastPara="1" rIns="109500" wrap="square" tIns="94900">
            <a:noAutofit/>
          </a:bodyPr>
          <a:lstStyle/>
          <a:p>
            <a:pPr indent="0" lvl="0" marL="0" marR="0" rtl="0" algn="ctr">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Describe how data was processed</a:t>
            </a:r>
            <a:endParaRPr/>
          </a:p>
        </p:txBody>
      </p:sp>
      <p:sp>
        <p:nvSpPr>
          <p:cNvPr id="160" name="Google Shape;160;p20"/>
          <p:cNvSpPr/>
          <p:nvPr/>
        </p:nvSpPr>
        <p:spPr>
          <a:xfrm>
            <a:off x="5005490" y="2212070"/>
            <a:ext cx="2181030" cy="4107280"/>
          </a:xfrm>
          <a:custGeom>
            <a:rect b="b" l="l" r="r" t="t"/>
            <a:pathLst>
              <a:path extrusionOk="0" h="4107280" w="2181030">
                <a:moveTo>
                  <a:pt x="0" y="218103"/>
                </a:moveTo>
                <a:cubicBezTo>
                  <a:pt x="0" y="97648"/>
                  <a:pt x="97648" y="0"/>
                  <a:pt x="218103" y="0"/>
                </a:cubicBezTo>
                <a:lnTo>
                  <a:pt x="1962927" y="0"/>
                </a:lnTo>
                <a:cubicBezTo>
                  <a:pt x="2083382" y="0"/>
                  <a:pt x="2181030" y="97648"/>
                  <a:pt x="2181030" y="218103"/>
                </a:cubicBezTo>
                <a:lnTo>
                  <a:pt x="2181030" y="3889177"/>
                </a:lnTo>
                <a:cubicBezTo>
                  <a:pt x="2181030" y="4009632"/>
                  <a:pt x="2083382" y="4107280"/>
                  <a:pt x="1962927" y="4107280"/>
                </a:cubicBezTo>
                <a:lnTo>
                  <a:pt x="218103" y="4107280"/>
                </a:lnTo>
                <a:cubicBezTo>
                  <a:pt x="97648" y="4107280"/>
                  <a:pt x="0" y="4009632"/>
                  <a:pt x="0" y="3889177"/>
                </a:cubicBezTo>
                <a:lnTo>
                  <a:pt x="0" y="218103"/>
                </a:lnTo>
                <a:close/>
              </a:path>
            </a:pathLst>
          </a:custGeom>
          <a:solidFill>
            <a:srgbClr val="CFDEEF"/>
          </a:solidFill>
          <a:ln cap="flat" cmpd="sng" w="9525">
            <a:solidFill>
              <a:schemeClr val="dk1"/>
            </a:solidFill>
            <a:prstDash val="solid"/>
            <a:miter lim="800000"/>
            <a:headEnd len="sm" w="sm" type="none"/>
            <a:tailEnd len="sm" w="sm" type="none"/>
          </a:ln>
        </p:spPr>
        <p:txBody>
          <a:bodyPr anchorCtr="0" anchor="ctr" bIns="29474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rPr lang="en-US" sz="1900">
                <a:solidFill>
                  <a:schemeClr val="dk1"/>
                </a:solidFill>
                <a:latin typeface="Calibri"/>
                <a:ea typeface="Calibri"/>
                <a:cs typeface="Calibri"/>
                <a:sym typeface="Calibri"/>
              </a:rPr>
              <a:t>Perform exploratory data analysis (EDA) using visualization and SQL</a:t>
            </a:r>
            <a:endParaRPr/>
          </a:p>
        </p:txBody>
      </p:sp>
      <p:sp>
        <p:nvSpPr>
          <p:cNvPr id="161" name="Google Shape;161;p20"/>
          <p:cNvSpPr/>
          <p:nvPr/>
        </p:nvSpPr>
        <p:spPr>
          <a:xfrm>
            <a:off x="7323816" y="2212070"/>
            <a:ext cx="2181030" cy="4107280"/>
          </a:xfrm>
          <a:custGeom>
            <a:rect b="b" l="l" r="r" t="t"/>
            <a:pathLst>
              <a:path extrusionOk="0" h="4107280" w="2181030">
                <a:moveTo>
                  <a:pt x="0" y="218103"/>
                </a:moveTo>
                <a:cubicBezTo>
                  <a:pt x="0" y="97648"/>
                  <a:pt x="97648" y="0"/>
                  <a:pt x="218103" y="0"/>
                </a:cubicBezTo>
                <a:lnTo>
                  <a:pt x="1962927" y="0"/>
                </a:lnTo>
                <a:cubicBezTo>
                  <a:pt x="2083382" y="0"/>
                  <a:pt x="2181030" y="97648"/>
                  <a:pt x="2181030" y="218103"/>
                </a:cubicBezTo>
                <a:lnTo>
                  <a:pt x="2181030" y="3889177"/>
                </a:lnTo>
                <a:cubicBezTo>
                  <a:pt x="2181030" y="4009632"/>
                  <a:pt x="2083382" y="4107280"/>
                  <a:pt x="1962927" y="4107280"/>
                </a:cubicBezTo>
                <a:lnTo>
                  <a:pt x="218103" y="4107280"/>
                </a:lnTo>
                <a:cubicBezTo>
                  <a:pt x="97648" y="4107280"/>
                  <a:pt x="0" y="4009632"/>
                  <a:pt x="0" y="3889177"/>
                </a:cubicBezTo>
                <a:lnTo>
                  <a:pt x="0" y="218103"/>
                </a:lnTo>
                <a:close/>
              </a:path>
            </a:pathLst>
          </a:custGeom>
          <a:solidFill>
            <a:srgbClr val="CFDEEF"/>
          </a:solidFill>
          <a:ln cap="flat" cmpd="sng" w="9525">
            <a:solidFill>
              <a:schemeClr val="dk1"/>
            </a:solidFill>
            <a:prstDash val="solid"/>
            <a:miter lim="800000"/>
            <a:headEnd len="sm" w="sm" type="none"/>
            <a:tailEnd len="sm" w="sm" type="none"/>
          </a:ln>
        </p:spPr>
        <p:txBody>
          <a:bodyPr anchorCtr="0" anchor="ctr" bIns="29474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t/>
            </a:r>
            <a:endParaRPr sz="1900">
              <a:solidFill>
                <a:schemeClr val="dk1"/>
              </a:solidFill>
              <a:latin typeface="Calibri"/>
              <a:ea typeface="Calibri"/>
              <a:cs typeface="Calibri"/>
              <a:sym typeface="Calibri"/>
            </a:endParaRPr>
          </a:p>
          <a:p>
            <a:pPr indent="0" lvl="0" marL="0" marR="0" rtl="0" algn="ctr">
              <a:lnSpc>
                <a:spcPct val="90000"/>
              </a:lnSpc>
              <a:spcBef>
                <a:spcPts val="665"/>
              </a:spcBef>
              <a:spcAft>
                <a:spcPts val="0"/>
              </a:spcAft>
              <a:buClr>
                <a:schemeClr val="dk1"/>
              </a:buClr>
              <a:buSzPts val="1900"/>
              <a:buFont typeface="Calibri"/>
              <a:buNone/>
            </a:pPr>
            <a:r>
              <a:rPr lang="en-US" sz="1900">
                <a:solidFill>
                  <a:schemeClr val="dk1"/>
                </a:solidFill>
                <a:latin typeface="Calibri"/>
                <a:ea typeface="Calibri"/>
                <a:cs typeface="Calibri"/>
                <a:sym typeface="Calibri"/>
              </a:rPr>
              <a:t>Perform interactive visual analytics using Folium and Plotly Dash</a:t>
            </a:r>
            <a:endParaRPr/>
          </a:p>
        </p:txBody>
      </p:sp>
      <p:sp>
        <p:nvSpPr>
          <p:cNvPr id="162" name="Google Shape;162;p20"/>
          <p:cNvSpPr/>
          <p:nvPr/>
        </p:nvSpPr>
        <p:spPr>
          <a:xfrm>
            <a:off x="9668423" y="2212070"/>
            <a:ext cx="2181030" cy="4107280"/>
          </a:xfrm>
          <a:custGeom>
            <a:rect b="b" l="l" r="r" t="t"/>
            <a:pathLst>
              <a:path extrusionOk="0" h="4107280" w="2181030">
                <a:moveTo>
                  <a:pt x="0" y="218103"/>
                </a:moveTo>
                <a:cubicBezTo>
                  <a:pt x="0" y="97648"/>
                  <a:pt x="97648" y="0"/>
                  <a:pt x="218103" y="0"/>
                </a:cubicBezTo>
                <a:lnTo>
                  <a:pt x="1962927" y="0"/>
                </a:lnTo>
                <a:cubicBezTo>
                  <a:pt x="2083382" y="0"/>
                  <a:pt x="2181030" y="97648"/>
                  <a:pt x="2181030" y="218103"/>
                </a:cubicBezTo>
                <a:lnTo>
                  <a:pt x="2181030" y="3889177"/>
                </a:lnTo>
                <a:cubicBezTo>
                  <a:pt x="2181030" y="4009632"/>
                  <a:pt x="2083382" y="4107280"/>
                  <a:pt x="1962927" y="4107280"/>
                </a:cubicBezTo>
                <a:lnTo>
                  <a:pt x="218103" y="4107280"/>
                </a:lnTo>
                <a:cubicBezTo>
                  <a:pt x="97648" y="4107280"/>
                  <a:pt x="0" y="4009632"/>
                  <a:pt x="0" y="3889177"/>
                </a:cubicBezTo>
                <a:lnTo>
                  <a:pt x="0" y="218103"/>
                </a:lnTo>
                <a:close/>
              </a:path>
            </a:pathLst>
          </a:custGeom>
          <a:solidFill>
            <a:srgbClr val="CFDEEF"/>
          </a:solidFill>
          <a:ln cap="flat" cmpd="sng" w="9525">
            <a:solidFill>
              <a:schemeClr val="dk1"/>
            </a:solidFill>
            <a:prstDash val="solid"/>
            <a:miter lim="800000"/>
            <a:headEnd len="sm" w="sm" type="none"/>
            <a:tailEnd len="sm" w="sm" type="none"/>
          </a:ln>
        </p:spPr>
        <p:txBody>
          <a:bodyPr anchorCtr="0" anchor="ctr" bIns="29474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Perform predictive analysis using classification models</a:t>
            </a:r>
            <a:endParaRPr/>
          </a:p>
        </p:txBody>
      </p:sp>
      <p:sp>
        <p:nvSpPr>
          <p:cNvPr id="163" name="Google Shape;163;p20"/>
          <p:cNvSpPr/>
          <p:nvPr/>
        </p:nvSpPr>
        <p:spPr>
          <a:xfrm>
            <a:off x="9886526" y="3444254"/>
            <a:ext cx="1744824" cy="2669732"/>
          </a:xfrm>
          <a:custGeom>
            <a:rect b="b" l="l" r="r" t="t"/>
            <a:pathLst>
              <a:path extrusionOk="0" h="2669732" w="1744824">
                <a:moveTo>
                  <a:pt x="0" y="174482"/>
                </a:moveTo>
                <a:cubicBezTo>
                  <a:pt x="0" y="78118"/>
                  <a:pt x="78118" y="0"/>
                  <a:pt x="174482" y="0"/>
                </a:cubicBezTo>
                <a:lnTo>
                  <a:pt x="1570342" y="0"/>
                </a:lnTo>
                <a:cubicBezTo>
                  <a:pt x="1666706" y="0"/>
                  <a:pt x="1744824" y="78118"/>
                  <a:pt x="1744824" y="174482"/>
                </a:cubicBezTo>
                <a:lnTo>
                  <a:pt x="1744824" y="2495250"/>
                </a:lnTo>
                <a:cubicBezTo>
                  <a:pt x="1744824" y="2591614"/>
                  <a:pt x="1666706" y="2669732"/>
                  <a:pt x="1570342" y="2669732"/>
                </a:cubicBezTo>
                <a:lnTo>
                  <a:pt x="174482" y="2669732"/>
                </a:lnTo>
                <a:cubicBezTo>
                  <a:pt x="78118" y="2669732"/>
                  <a:pt x="0" y="2591614"/>
                  <a:pt x="0" y="2495250"/>
                </a:cubicBezTo>
                <a:lnTo>
                  <a:pt x="0" y="174482"/>
                </a:lnTo>
                <a:close/>
              </a:path>
            </a:pathLst>
          </a:custGeom>
          <a:solidFill>
            <a:srgbClr val="6FAB46"/>
          </a:solidFill>
          <a:ln>
            <a:noFill/>
          </a:ln>
        </p:spPr>
        <p:txBody>
          <a:bodyPr anchorCtr="0" anchor="ctr" bIns="94900" lIns="109500" spcFirstLastPara="1" rIns="109500" wrap="square" tIns="94900">
            <a:noAutofit/>
          </a:bodyPr>
          <a:lstStyle/>
          <a:p>
            <a:pPr indent="0" lvl="0" marL="0" marR="0" rtl="0" algn="ctr">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How to build, tune, evaluate classification models</a:t>
            </a:r>
            <a:endParaRPr/>
          </a:p>
        </p:txBody>
      </p:sp>
      <p:sp>
        <p:nvSpPr>
          <p:cNvPr id="164" name="Google Shape;164;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65" name="Google Shape;165;p20"/>
          <p:cNvSpPr txBox="1"/>
          <p:nvPr/>
        </p:nvSpPr>
        <p:spPr>
          <a:xfrm>
            <a:off x="770011" y="1298216"/>
            <a:ext cx="6096000" cy="71122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B49CB"/>
              </a:buClr>
              <a:buSzPts val="3600"/>
              <a:buFont typeface="Arial"/>
              <a:buNone/>
            </a:pPr>
            <a:r>
              <a:rPr b="1" lang="en-US" sz="3600">
                <a:solidFill>
                  <a:srgbClr val="0B49CB"/>
                </a:solidFill>
                <a:latin typeface="Arial"/>
                <a:ea typeface="Arial"/>
                <a:cs typeface="Arial"/>
                <a:sym typeface="Arial"/>
              </a:rPr>
              <a:t>Executive Summary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1"/>
          <p:cNvSpPr txBox="1"/>
          <p:nvPr>
            <p:ph idx="12" type="sldNum"/>
          </p:nvPr>
        </p:nvSpPr>
        <p:spPr>
          <a:xfrm>
            <a:off x="9448800" y="645636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grpSp>
        <p:nvGrpSpPr>
          <p:cNvPr id="173" name="Google Shape;173;p21"/>
          <p:cNvGrpSpPr/>
          <p:nvPr/>
        </p:nvGrpSpPr>
        <p:grpSpPr>
          <a:xfrm>
            <a:off x="6260123" y="1895230"/>
            <a:ext cx="5931877" cy="4571998"/>
            <a:chOff x="0" y="0"/>
            <a:chExt cx="5931877" cy="4571998"/>
          </a:xfrm>
        </p:grpSpPr>
        <p:sp>
          <p:nvSpPr>
            <p:cNvPr id="174" name="Google Shape;174;p21"/>
            <p:cNvSpPr/>
            <p:nvPr/>
          </p:nvSpPr>
          <p:spPr>
            <a:xfrm>
              <a:off x="0" y="1371599"/>
              <a:ext cx="5931877" cy="1828799"/>
            </a:xfrm>
            <a:prstGeom prst="notchedRightArrow">
              <a:avLst>
                <a:gd fmla="val 50000" name="adj1"/>
                <a:gd fmla="val 50000" name="adj2"/>
              </a:avLst>
            </a:prstGeom>
            <a:gradFill>
              <a:gsLst>
                <a:gs pos="0">
                  <a:srgbClr val="D4DAED"/>
                </a:gs>
                <a:gs pos="50000">
                  <a:srgbClr val="CAD2EB"/>
                </a:gs>
                <a:gs pos="100000">
                  <a:srgbClr val="AFB8D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1203" y="0"/>
              <a:ext cx="1150894" cy="182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1203" y="0"/>
              <a:ext cx="1150894" cy="1828799"/>
            </a:xfrm>
            <a:prstGeom prst="rect">
              <a:avLst/>
            </a:prstGeom>
            <a:noFill/>
            <a:ln>
              <a:noFill/>
            </a:ln>
          </p:spPr>
          <p:txBody>
            <a:bodyPr anchorCtr="0" anchor="b"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Requesting data from SpaceX API /HTML</a:t>
              </a:r>
              <a:endParaRPr/>
            </a:p>
          </p:txBody>
        </p:sp>
        <p:sp>
          <p:nvSpPr>
            <p:cNvPr id="177" name="Google Shape;177;p21"/>
            <p:cNvSpPr/>
            <p:nvPr/>
          </p:nvSpPr>
          <p:spPr>
            <a:xfrm>
              <a:off x="348050" y="2057399"/>
              <a:ext cx="457199" cy="457199"/>
            </a:xfrm>
            <a:prstGeom prst="ellipse">
              <a:avLst/>
            </a:prstGeom>
            <a:gradFill>
              <a:gsLst>
                <a:gs pos="0">
                  <a:srgbClr val="5E81C9">
                    <a:alpha val="89803"/>
                  </a:srgbClr>
                </a:gs>
                <a:gs pos="50000">
                  <a:srgbClr val="3B70C9">
                    <a:alpha val="89803"/>
                  </a:srgbClr>
                </a:gs>
                <a:gs pos="100000">
                  <a:srgbClr val="2E60B8">
                    <a:alpha val="8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209642" y="2743199"/>
              <a:ext cx="1710965" cy="182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nvSpPr>
          <p:spPr>
            <a:xfrm>
              <a:off x="1209642" y="2743199"/>
              <a:ext cx="1710965" cy="1828799"/>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Convert the json result into a dataframe/create BeatifulSoup object from HTML</a:t>
              </a:r>
              <a:endParaRPr/>
            </a:p>
            <a:p>
              <a:pPr indent="0" lvl="0" marL="0" marR="0" rtl="0" algn="ctr">
                <a:lnSpc>
                  <a:spcPct val="90000"/>
                </a:lnSpc>
                <a:spcBef>
                  <a:spcPts val="56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a:t>
              </a:r>
              <a:endParaRPr/>
            </a:p>
          </p:txBody>
        </p:sp>
        <p:sp>
          <p:nvSpPr>
            <p:cNvPr id="180" name="Google Shape;180;p21"/>
            <p:cNvSpPr/>
            <p:nvPr/>
          </p:nvSpPr>
          <p:spPr>
            <a:xfrm>
              <a:off x="1836525" y="2057399"/>
              <a:ext cx="457199" cy="457199"/>
            </a:xfrm>
            <a:prstGeom prst="ellipse">
              <a:avLst/>
            </a:prstGeom>
            <a:gradFill>
              <a:gsLst>
                <a:gs pos="0">
                  <a:srgbClr val="5E81C9">
                    <a:alpha val="76862"/>
                  </a:srgbClr>
                </a:gs>
                <a:gs pos="50000">
                  <a:srgbClr val="3B70C9">
                    <a:alpha val="76862"/>
                  </a:srgbClr>
                </a:gs>
                <a:gs pos="100000">
                  <a:srgbClr val="2E60B8">
                    <a:alpha val="76862"/>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2978152" y="0"/>
              <a:ext cx="1150894" cy="182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txBox="1"/>
            <p:nvPr/>
          </p:nvSpPr>
          <p:spPr>
            <a:xfrm>
              <a:off x="2978152" y="0"/>
              <a:ext cx="1150894" cy="1828799"/>
            </a:xfrm>
            <a:prstGeom prst="rect">
              <a:avLst/>
            </a:prstGeom>
            <a:noFill/>
            <a:ln>
              <a:noFill/>
            </a:ln>
          </p:spPr>
          <p:txBody>
            <a:bodyPr anchorCtr="0" anchor="b"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Filtering the dataframe to include only Falcon 9 launches data.</a:t>
              </a:r>
              <a:endParaRPr/>
            </a:p>
          </p:txBody>
        </p:sp>
        <p:sp>
          <p:nvSpPr>
            <p:cNvPr id="183" name="Google Shape;183;p21"/>
            <p:cNvSpPr/>
            <p:nvPr/>
          </p:nvSpPr>
          <p:spPr>
            <a:xfrm>
              <a:off x="3324999" y="2057399"/>
              <a:ext cx="457199" cy="457199"/>
            </a:xfrm>
            <a:prstGeom prst="ellipse">
              <a:avLst/>
            </a:prstGeom>
            <a:gradFill>
              <a:gsLst>
                <a:gs pos="0">
                  <a:srgbClr val="5E81C9">
                    <a:alpha val="63137"/>
                  </a:srgbClr>
                </a:gs>
                <a:gs pos="50000">
                  <a:srgbClr val="3B70C9">
                    <a:alpha val="63137"/>
                  </a:srgbClr>
                </a:gs>
                <a:gs pos="100000">
                  <a:srgbClr val="2E60B8">
                    <a:alpha val="6313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000687" y="2616353"/>
              <a:ext cx="1150894" cy="182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4000687" y="2616353"/>
              <a:ext cx="1150894" cy="1828799"/>
            </a:xfrm>
            <a:prstGeom prst="rect">
              <a:avLst/>
            </a:prstGeom>
            <a:noFill/>
            <a:ln>
              <a:noFill/>
            </a:ln>
          </p:spPr>
          <p:txBody>
            <a:bodyPr anchorCtr="0" anchor="t" bIns="113775" lIns="113775" spcFirstLastPara="1" rIns="113775" wrap="square" tIns="113775">
              <a:noAutofit/>
            </a:bodyPr>
            <a:lstStyle/>
            <a:p>
              <a:pPr indent="0" lvl="0" marL="0" marR="0" rtl="0" algn="ctr">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Data wrangling</a:t>
              </a: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186" name="Google Shape;186;p21"/>
            <p:cNvSpPr/>
            <p:nvPr/>
          </p:nvSpPr>
          <p:spPr>
            <a:xfrm>
              <a:off x="4533438" y="2057399"/>
              <a:ext cx="457199" cy="457199"/>
            </a:xfrm>
            <a:prstGeom prst="ellipse">
              <a:avLst/>
            </a:prstGeom>
            <a:gradFill>
              <a:gsLst>
                <a:gs pos="0">
                  <a:srgbClr val="5E81C9">
                    <a:alpha val="49803"/>
                  </a:srgbClr>
                </a:gs>
                <a:gs pos="50000">
                  <a:srgbClr val="3B70C9">
                    <a:alpha val="49803"/>
                  </a:srgbClr>
                </a:gs>
                <a:gs pos="100000">
                  <a:srgbClr val="2E60B8">
                    <a:alpha val="4980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1"/>
          <p:cNvSpPr txBox="1"/>
          <p:nvPr/>
        </p:nvSpPr>
        <p:spPr>
          <a:xfrm>
            <a:off x="246187" y="1383644"/>
            <a:ext cx="8522676"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292929"/>
              </a:buClr>
              <a:buSzPts val="2800"/>
              <a:buFont typeface="Arial"/>
              <a:buNone/>
            </a:pPr>
            <a:r>
              <a:rPr lang="en-US" sz="2800">
                <a:solidFill>
                  <a:srgbClr val="292929"/>
                </a:solidFill>
                <a:latin typeface="Arial"/>
                <a:ea typeface="Arial"/>
                <a:cs typeface="Arial"/>
                <a:sym typeface="Arial"/>
              </a:rPr>
              <a:t>The data sets were collected:</a:t>
            </a:r>
            <a:endParaRPr/>
          </a:p>
        </p:txBody>
      </p:sp>
      <p:sp>
        <p:nvSpPr>
          <p:cNvPr id="188" name="Google Shape;188;p21"/>
          <p:cNvSpPr/>
          <p:nvPr/>
        </p:nvSpPr>
        <p:spPr>
          <a:xfrm>
            <a:off x="168165" y="1772565"/>
            <a:ext cx="5580993" cy="4351338"/>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Requesting rocket launch data from SpaceX API or from HTML.</a:t>
            </a:r>
            <a:endParaRPr/>
          </a:p>
          <a:p>
            <a:pPr indent="-127000" lvl="0" marL="0" marR="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Return output will be the SpaceX data in JSON format. We apply the json_normalize function to  convert the json result into a dataframe. In Case using webscraping to collect the data we applies BeautifulSoup object from the HTML response. </a:t>
            </a:r>
            <a:endParaRPr/>
          </a:p>
          <a:p>
            <a:pPr indent="-127000" lvl="0" marL="0" marR="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Filtering the dataframe to include only Falcon 9 launches data.</a:t>
            </a:r>
            <a:endParaRPr/>
          </a:p>
          <a:p>
            <a:pPr indent="-127000" lvl="0" marL="0" marR="0" rtl="0" algn="just">
              <a:lnSpc>
                <a:spcPct val="15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Data wrangling.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2"/>
          <p:cNvSpPr txBox="1"/>
          <p:nvPr>
            <p:ph idx="12" type="sldNum"/>
          </p:nvPr>
        </p:nvSpPr>
        <p:spPr>
          <a:xfrm>
            <a:off x="9450245" y="6441899"/>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95" name="Google Shape;195;p22"/>
          <p:cNvGrpSpPr/>
          <p:nvPr/>
        </p:nvGrpSpPr>
        <p:grpSpPr>
          <a:xfrm>
            <a:off x="6783828" y="1519006"/>
            <a:ext cx="5197158" cy="4480020"/>
            <a:chOff x="0" y="135"/>
            <a:chExt cx="5197158" cy="4480020"/>
          </a:xfrm>
        </p:grpSpPr>
        <p:sp>
          <p:nvSpPr>
            <p:cNvPr id="196" name="Google Shape;196;p22"/>
            <p:cNvSpPr/>
            <p:nvPr/>
          </p:nvSpPr>
          <p:spPr>
            <a:xfrm>
              <a:off x="0" y="4038252"/>
              <a:ext cx="5197158" cy="441903"/>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nvSpPr>
          <p:spPr>
            <a:xfrm>
              <a:off x="0" y="4038252"/>
              <a:ext cx="5197158" cy="441903"/>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Data wrangling</a:t>
              </a:r>
              <a:endParaRPr/>
            </a:p>
          </p:txBody>
        </p:sp>
        <p:sp>
          <p:nvSpPr>
            <p:cNvPr id="198" name="Google Shape;198;p22"/>
            <p:cNvSpPr/>
            <p:nvPr/>
          </p:nvSpPr>
          <p:spPr>
            <a:xfrm rot="10800000">
              <a:off x="0" y="3365233"/>
              <a:ext cx="5197158" cy="679648"/>
            </a:xfrm>
            <a:prstGeom prst="upArrowCallout">
              <a:avLst>
                <a:gd fmla="val 25000" name="adj1"/>
                <a:gd fmla="val 25000" name="adj2"/>
                <a:gd fmla="val 25000" name="adj3"/>
                <a:gd fmla="val 64977" name="adj4"/>
              </a:avLst>
            </a:prstGeom>
            <a:solidFill>
              <a:srgbClr val="AE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nvSpPr>
          <p:spPr>
            <a:xfrm>
              <a:off x="0" y="3365233"/>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Filter the dataframe to only include Falcon 9 launches</a:t>
              </a:r>
              <a:endParaRPr/>
            </a:p>
          </p:txBody>
        </p:sp>
        <p:sp>
          <p:nvSpPr>
            <p:cNvPr id="200" name="Google Shape;200;p22"/>
            <p:cNvSpPr/>
            <p:nvPr/>
          </p:nvSpPr>
          <p:spPr>
            <a:xfrm rot="10800000">
              <a:off x="0" y="2692213"/>
              <a:ext cx="5197158" cy="679648"/>
            </a:xfrm>
            <a:prstGeom prst="upArrowCallout">
              <a:avLst>
                <a:gd fmla="val 25000" name="adj1"/>
                <a:gd fmla="val 25000" name="adj2"/>
                <a:gd fmla="val 25000" name="adj3"/>
                <a:gd fmla="val 64977" name="adj4"/>
              </a:avLst>
            </a:prstGeom>
            <a:solidFill>
              <a:srgbClr val="B97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0" y="2692213"/>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Combine the clean data (columns) into  a dictionary</a:t>
              </a:r>
              <a:endParaRPr/>
            </a:p>
          </p:txBody>
        </p:sp>
        <p:sp>
          <p:nvSpPr>
            <p:cNvPr id="202" name="Google Shape;202;p22"/>
            <p:cNvSpPr/>
            <p:nvPr/>
          </p:nvSpPr>
          <p:spPr>
            <a:xfrm rot="10800000">
              <a:off x="0" y="2019194"/>
              <a:ext cx="5197158" cy="679648"/>
            </a:xfrm>
            <a:prstGeom prst="upArrowCallout">
              <a:avLst>
                <a:gd fmla="val 25000" name="adj1"/>
                <a:gd fmla="val 25000" name="adj2"/>
                <a:gd fmla="val 25000" name="adj3"/>
                <a:gd fmla="val 64977" name="adj4"/>
              </a:avLst>
            </a:prstGeom>
            <a:solidFill>
              <a:srgbClr val="C8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nvSpPr>
          <p:spPr>
            <a:xfrm>
              <a:off x="0" y="2019194"/>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Applying custom functions to clean and prepare the data</a:t>
              </a:r>
              <a:endParaRPr/>
            </a:p>
          </p:txBody>
        </p:sp>
        <p:sp>
          <p:nvSpPr>
            <p:cNvPr id="204" name="Google Shape;204;p22"/>
            <p:cNvSpPr/>
            <p:nvPr/>
          </p:nvSpPr>
          <p:spPr>
            <a:xfrm rot="10800000">
              <a:off x="0" y="1346174"/>
              <a:ext cx="5197158" cy="679648"/>
            </a:xfrm>
            <a:prstGeom prst="upArrowCallout">
              <a:avLst>
                <a:gd fmla="val 25000" name="adj1"/>
                <a:gd fmla="val 25000" name="adj2"/>
                <a:gd fmla="val 25000" name="adj3"/>
                <a:gd fmla="val 64977" name="adj4"/>
              </a:avLst>
            </a:prstGeom>
            <a:solidFill>
              <a:srgbClr val="D8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nvSpPr>
          <p:spPr>
            <a:xfrm>
              <a:off x="0" y="1346174"/>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Customize the dataframe</a:t>
              </a:r>
              <a:endParaRPr b="1" sz="1600">
                <a:solidFill>
                  <a:schemeClr val="lt1"/>
                </a:solidFill>
                <a:latin typeface="Calibri"/>
                <a:ea typeface="Calibri"/>
                <a:cs typeface="Calibri"/>
                <a:sym typeface="Calibri"/>
              </a:endParaRPr>
            </a:p>
          </p:txBody>
        </p:sp>
        <p:sp>
          <p:nvSpPr>
            <p:cNvPr id="206" name="Google Shape;206;p22"/>
            <p:cNvSpPr/>
            <p:nvPr/>
          </p:nvSpPr>
          <p:spPr>
            <a:xfrm rot="10800000">
              <a:off x="0" y="673155"/>
              <a:ext cx="5197158" cy="679648"/>
            </a:xfrm>
            <a:prstGeom prst="upArrowCallout">
              <a:avLst>
                <a:gd fmla="val 25000" name="adj1"/>
                <a:gd fmla="val 25000" name="adj2"/>
                <a:gd fmla="val 25000" name="adj3"/>
                <a:gd fmla="val 64977" name="adj4"/>
              </a:avLst>
            </a:prstGeom>
            <a:solidFill>
              <a:srgbClr val="E9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nvSpPr>
          <p:spPr>
            <a:xfrm>
              <a:off x="0" y="673155"/>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Converting to a Pandas dataframe</a:t>
              </a:r>
              <a:endParaRPr b="1" sz="1600">
                <a:solidFill>
                  <a:schemeClr val="lt1"/>
                </a:solidFill>
                <a:latin typeface="Calibri"/>
                <a:ea typeface="Calibri"/>
                <a:cs typeface="Calibri"/>
                <a:sym typeface="Calibri"/>
              </a:endParaRPr>
            </a:p>
          </p:txBody>
        </p:sp>
        <p:sp>
          <p:nvSpPr>
            <p:cNvPr id="208" name="Google Shape;208;p22"/>
            <p:cNvSpPr/>
            <p:nvPr/>
          </p:nvSpPr>
          <p:spPr>
            <a:xfrm rot="10800000">
              <a:off x="0" y="135"/>
              <a:ext cx="5197158" cy="679648"/>
            </a:xfrm>
            <a:prstGeom prst="upArrowCallout">
              <a:avLst>
                <a:gd fmla="val 25000" name="adj1"/>
                <a:gd fmla="val 25000" name="adj2"/>
                <a:gd fmla="val 25000" name="adj3"/>
                <a:gd fmla="val 64977" name="adj4"/>
              </a:avLst>
            </a:prstGeom>
            <a:solidFill>
              <a:srgbClr val="F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nvSpPr>
          <p:spPr>
            <a:xfrm>
              <a:off x="0" y="135"/>
              <a:ext cx="5197158" cy="441615"/>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Requiting response from API</a:t>
              </a:r>
              <a:endParaRPr/>
            </a:p>
          </p:txBody>
        </p:sp>
      </p:grpSp>
      <p:sp>
        <p:nvSpPr>
          <p:cNvPr id="210" name="Google Shape;210;p22"/>
          <p:cNvSpPr txBox="1"/>
          <p:nvPr>
            <p:ph idx="1" type="body"/>
          </p:nvPr>
        </p:nvSpPr>
        <p:spPr>
          <a:xfrm>
            <a:off x="301088" y="1518871"/>
            <a:ext cx="6482739" cy="42259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rgbClr val="292929"/>
              </a:buClr>
              <a:buSzPts val="2400"/>
              <a:buFont typeface="Arial"/>
              <a:buNone/>
            </a:pPr>
            <a:r>
              <a:rPr b="1" i="0" lang="en-US" sz="2400" u="none" cap="none" strike="noStrike">
                <a:solidFill>
                  <a:srgbClr val="292929"/>
                </a:solidFill>
                <a:latin typeface="Arial"/>
                <a:ea typeface="Arial"/>
                <a:cs typeface="Arial"/>
                <a:sym typeface="Arial"/>
              </a:rPr>
              <a:t>Data collection with SpaceX REST:</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Requiting response from API</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Converting the data from JSON format to a Pandas dataframe using .json_normalize()</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Customize the dataframe (removing columns that we are not using, convert the date format, etc.)</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Applying custom functions to clean and prepare the data</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Combine the clean data (columns) into  a dictionary</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Filter the dataframe to only include Falcon 9 launches</a:t>
            </a:r>
            <a:endParaRPr/>
          </a:p>
          <a:p>
            <a:pPr indent="-342900" lvl="1" marL="800100" marR="0" rtl="0" algn="l">
              <a:lnSpc>
                <a:spcPct val="100000"/>
              </a:lnSpc>
              <a:spcBef>
                <a:spcPts val="1400"/>
              </a:spcBef>
              <a:spcAft>
                <a:spcPts val="0"/>
              </a:spcAft>
              <a:buClr>
                <a:srgbClr val="292929"/>
              </a:buClr>
              <a:buSzPts val="1800"/>
              <a:buFont typeface="Calibri"/>
              <a:buAutoNum type="arabicPeriod"/>
            </a:pPr>
            <a:r>
              <a:rPr b="0" i="0" lang="en-US" sz="1800" u="none" cap="none" strike="noStrike">
                <a:solidFill>
                  <a:srgbClr val="292929"/>
                </a:solidFill>
                <a:latin typeface="Arial"/>
                <a:ea typeface="Arial"/>
                <a:cs typeface="Arial"/>
                <a:sym typeface="Arial"/>
              </a:rPr>
              <a:t>Data wrangling</a:t>
            </a:r>
            <a:endParaRPr/>
          </a:p>
          <a:p>
            <a:pPr indent="-228600" lvl="1" marL="800100" marR="0" rtl="0" algn="l">
              <a:lnSpc>
                <a:spcPct val="100000"/>
              </a:lnSpc>
              <a:spcBef>
                <a:spcPts val="1400"/>
              </a:spcBef>
              <a:spcAft>
                <a:spcPts val="0"/>
              </a:spcAft>
              <a:buClr>
                <a:schemeClr val="dk1"/>
              </a:buClr>
              <a:buSzPts val="1800"/>
              <a:buFont typeface="Calibri"/>
              <a:buNone/>
            </a:pPr>
            <a:r>
              <a:t/>
            </a:r>
            <a:endParaRPr b="0" i="0" sz="1800" u="none" cap="none" strike="noStrike">
              <a:solidFill>
                <a:srgbClr val="292929"/>
              </a:solidFill>
              <a:latin typeface="Arial"/>
              <a:ea typeface="Arial"/>
              <a:cs typeface="Arial"/>
              <a:sym typeface="Arial"/>
            </a:endParaRPr>
          </a:p>
          <a:p>
            <a:pPr indent="-228600" lvl="1" marL="800100" marR="0" rtl="0" algn="l">
              <a:lnSpc>
                <a:spcPct val="100000"/>
              </a:lnSpc>
              <a:spcBef>
                <a:spcPts val="1400"/>
              </a:spcBef>
              <a:spcAft>
                <a:spcPts val="0"/>
              </a:spcAft>
              <a:buClr>
                <a:schemeClr val="dk1"/>
              </a:buClr>
              <a:buSzPts val="1800"/>
              <a:buFont typeface="Calibri"/>
              <a:buNone/>
            </a:pPr>
            <a:r>
              <a:t/>
            </a:r>
            <a:endParaRPr b="0" i="0" sz="1800" u="none" cap="none" strike="noStrike">
              <a:solidFill>
                <a:srgbClr val="292929"/>
              </a:solidFill>
              <a:latin typeface="Arial"/>
              <a:ea typeface="Arial"/>
              <a:cs typeface="Arial"/>
              <a:sym typeface="Arial"/>
            </a:endParaRPr>
          </a:p>
          <a:p>
            <a:pPr indent="-228600" lvl="1" marL="800100" marR="0" rtl="0" algn="l">
              <a:lnSpc>
                <a:spcPct val="100000"/>
              </a:lnSpc>
              <a:spcBef>
                <a:spcPts val="1400"/>
              </a:spcBef>
              <a:spcAft>
                <a:spcPts val="0"/>
              </a:spcAft>
              <a:buClr>
                <a:schemeClr val="dk1"/>
              </a:buClr>
              <a:buSzPts val="1800"/>
              <a:buFont typeface="Calibri"/>
              <a:buNone/>
            </a:pPr>
            <a:r>
              <a:t/>
            </a:r>
            <a:endParaRPr b="0" i="0" sz="18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1" name="Google Shape;211;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212" name="Google Shape;212;p22"/>
          <p:cNvSpPr txBox="1"/>
          <p:nvPr/>
        </p:nvSpPr>
        <p:spPr>
          <a:xfrm>
            <a:off x="147516" y="6118733"/>
            <a:ext cx="74805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https://github.com/Rahinmans/space-x-project-/blob/main/jupyter-labs-spacex-data-collection-api.ipynb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3"/>
          <p:cNvSpPr txBox="1"/>
          <p:nvPr>
            <p:ph idx="12" type="sldNum"/>
          </p:nvPr>
        </p:nvSpPr>
        <p:spPr>
          <a:xfrm>
            <a:off x="9448800" y="6427211"/>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3"/>
          <p:cNvSpPr txBox="1"/>
          <p:nvPr>
            <p:ph idx="1" type="body"/>
          </p:nvPr>
        </p:nvSpPr>
        <p:spPr>
          <a:xfrm>
            <a:off x="315310" y="1829992"/>
            <a:ext cx="5461000" cy="42068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rgbClr val="000000"/>
              </a:buClr>
              <a:buSzPts val="2000"/>
              <a:buFont typeface="Calibri"/>
              <a:buAutoNum type="arabicPeriod"/>
            </a:pPr>
            <a:r>
              <a:rPr i="0" lang="en-US" sz="2000">
                <a:solidFill>
                  <a:srgbClr val="000000"/>
                </a:solidFill>
                <a:latin typeface="Helvetica Neue"/>
                <a:ea typeface="Helvetica Neue"/>
                <a:cs typeface="Helvetica Neue"/>
                <a:sym typeface="Helvetica Neue"/>
              </a:rPr>
              <a:t>Request the Falcon9 Launch Wiki page from its URL as HTML</a:t>
            </a:r>
            <a:endParaRPr/>
          </a:p>
          <a:p>
            <a:pPr indent="-342900" lvl="0" marL="342900" marR="0" rtl="0" algn="just">
              <a:lnSpc>
                <a:spcPct val="90000"/>
              </a:lnSpc>
              <a:spcBef>
                <a:spcPts val="1000"/>
              </a:spcBef>
              <a:spcAft>
                <a:spcPts val="0"/>
              </a:spcAft>
              <a:buClr>
                <a:srgbClr val="000000"/>
              </a:buClr>
              <a:buSzPts val="2000"/>
              <a:buFont typeface="Calibri"/>
              <a:buAutoNum type="arabicPeriod"/>
            </a:pPr>
            <a:r>
              <a:rPr lang="en-US" sz="2000">
                <a:solidFill>
                  <a:srgbClr val="000000"/>
                </a:solidFill>
                <a:latin typeface="Helvetica Neue"/>
                <a:ea typeface="Helvetica Neue"/>
                <a:cs typeface="Helvetica Neue"/>
                <a:sym typeface="Helvetica Neue"/>
              </a:rPr>
              <a:t>Create a BeautifulSoup object from the HTML response</a:t>
            </a:r>
            <a:endParaRPr/>
          </a:p>
          <a:p>
            <a:pPr indent="-342900" lvl="0" marL="342900" marR="0" rtl="0" algn="just">
              <a:lnSpc>
                <a:spcPct val="90000"/>
              </a:lnSpc>
              <a:spcBef>
                <a:spcPts val="1000"/>
              </a:spcBef>
              <a:spcAft>
                <a:spcPts val="0"/>
              </a:spcAft>
              <a:buClr>
                <a:srgbClr val="000000"/>
              </a:buClr>
              <a:buSzPts val="2000"/>
              <a:buFont typeface="Calibri"/>
              <a:buAutoNum type="arabicPeriod"/>
            </a:pPr>
            <a:r>
              <a:rPr lang="en-US" sz="2000">
                <a:solidFill>
                  <a:srgbClr val="000000"/>
                </a:solidFill>
                <a:latin typeface="Helvetica Neue"/>
                <a:ea typeface="Helvetica Neue"/>
                <a:cs typeface="Helvetica Neue"/>
                <a:sym typeface="Helvetica Neue"/>
              </a:rPr>
              <a:t>Extract all column/variable names from the HTML table header</a:t>
            </a:r>
            <a:endParaRPr/>
          </a:p>
          <a:p>
            <a:pPr indent="-342900" lvl="0" marL="342900" marR="0" rtl="0" algn="just">
              <a:lnSpc>
                <a:spcPct val="90000"/>
              </a:lnSpc>
              <a:spcBef>
                <a:spcPts val="1000"/>
              </a:spcBef>
              <a:spcAft>
                <a:spcPts val="0"/>
              </a:spcAft>
              <a:buClr>
                <a:srgbClr val="000000"/>
              </a:buClr>
              <a:buSzPts val="2000"/>
              <a:buFont typeface="Calibri"/>
              <a:buAutoNum type="arabicPeriod"/>
            </a:pPr>
            <a:r>
              <a:rPr lang="en-US" sz="2000">
                <a:solidFill>
                  <a:srgbClr val="000000"/>
                </a:solidFill>
                <a:latin typeface="Helvetica Neue"/>
                <a:ea typeface="Helvetica Neue"/>
                <a:cs typeface="Helvetica Neue"/>
                <a:sym typeface="Helvetica Neue"/>
              </a:rPr>
              <a:t>Customize the dataframe (</a:t>
            </a:r>
            <a:r>
              <a:rPr b="0" i="0" lang="en-US" sz="1400">
                <a:solidFill>
                  <a:srgbClr val="000000"/>
                </a:solidFill>
                <a:latin typeface="Helvetica Neue"/>
                <a:ea typeface="Helvetica Neue"/>
                <a:cs typeface="Helvetica Neue"/>
                <a:sym typeface="Helvetica Neue"/>
              </a:rPr>
              <a:t>create an empty dictionary with keys from the </a:t>
            </a:r>
            <a:r>
              <a:rPr lang="en-US" sz="1400">
                <a:solidFill>
                  <a:srgbClr val="000000"/>
                </a:solidFill>
                <a:latin typeface="Helvetica Neue"/>
                <a:ea typeface="Helvetica Neue"/>
                <a:cs typeface="Helvetica Neue"/>
                <a:sym typeface="Helvetica Neue"/>
              </a:rPr>
              <a:t>extracted column names,  fill up the launch_dict with launch records extracted from table rows, clean and prepare the data)</a:t>
            </a:r>
            <a:endParaRPr/>
          </a:p>
          <a:p>
            <a:pPr indent="-342900" lvl="0" marL="342900" marR="0" rtl="0" algn="just">
              <a:lnSpc>
                <a:spcPct val="90000"/>
              </a:lnSpc>
              <a:spcBef>
                <a:spcPts val="1000"/>
              </a:spcBef>
              <a:spcAft>
                <a:spcPts val="0"/>
              </a:spcAft>
              <a:buClr>
                <a:srgbClr val="000000"/>
              </a:buClr>
              <a:buSzPts val="2000"/>
              <a:buFont typeface="Calibri"/>
              <a:buAutoNum type="arabicPeriod"/>
            </a:pPr>
            <a:r>
              <a:rPr lang="en-US" sz="2000">
                <a:solidFill>
                  <a:srgbClr val="000000"/>
                </a:solidFill>
                <a:latin typeface="Helvetica Neue"/>
                <a:ea typeface="Helvetica Neue"/>
                <a:cs typeface="Helvetica Neue"/>
                <a:sym typeface="Helvetica Neue"/>
              </a:rPr>
              <a:t>Create a data frame by parsing the launch HTML tables</a:t>
            </a:r>
            <a:endParaRPr/>
          </a:p>
          <a:p>
            <a:pPr indent="-317500" lvl="0" marL="457200" marR="0" rtl="0" algn="l">
              <a:lnSpc>
                <a:spcPct val="100000"/>
              </a:lnSpc>
              <a:spcBef>
                <a:spcPts val="1400"/>
              </a:spcBef>
              <a:spcAft>
                <a:spcPts val="0"/>
              </a:spcAft>
              <a:buClr>
                <a:schemeClr val="dk1"/>
              </a:buClr>
              <a:buSzPts val="2200"/>
              <a:buFont typeface="Calibri"/>
              <a:buNone/>
            </a:pPr>
            <a:r>
              <a:t/>
            </a:r>
            <a:endParaRPr sz="2200">
              <a:solidFill>
                <a:srgbClr val="292929"/>
              </a:solidFill>
              <a:latin typeface="Arial"/>
              <a:ea typeface="Arial"/>
              <a:cs typeface="Arial"/>
              <a:sym typeface="Arial"/>
            </a:endParaRPr>
          </a:p>
        </p:txBody>
      </p:sp>
      <p:sp>
        <p:nvSpPr>
          <p:cNvPr id="220" name="Google Shape;22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221" name="Google Shape;221;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grpSp>
        <p:nvGrpSpPr>
          <p:cNvPr id="222" name="Google Shape;222;p23"/>
          <p:cNvGrpSpPr/>
          <p:nvPr/>
        </p:nvGrpSpPr>
        <p:grpSpPr>
          <a:xfrm>
            <a:off x="6299145" y="1730217"/>
            <a:ext cx="5460999" cy="4206874"/>
            <a:chOff x="0" y="0"/>
            <a:chExt cx="5460999" cy="4206874"/>
          </a:xfrm>
        </p:grpSpPr>
        <p:sp>
          <p:nvSpPr>
            <p:cNvPr id="223" name="Google Shape;223;p23"/>
            <p:cNvSpPr/>
            <p:nvPr/>
          </p:nvSpPr>
          <p:spPr>
            <a:xfrm>
              <a:off x="0" y="0"/>
              <a:ext cx="4204970" cy="757237"/>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txBox="1"/>
            <p:nvPr/>
          </p:nvSpPr>
          <p:spPr>
            <a:xfrm>
              <a:off x="22179" y="22179"/>
              <a:ext cx="3299254" cy="71287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Request the data from HTML</a:t>
              </a:r>
              <a:endParaRPr/>
            </a:p>
          </p:txBody>
        </p:sp>
        <p:sp>
          <p:nvSpPr>
            <p:cNvPr id="225" name="Google Shape;225;p23"/>
            <p:cNvSpPr/>
            <p:nvPr/>
          </p:nvSpPr>
          <p:spPr>
            <a:xfrm>
              <a:off x="314007" y="862409"/>
              <a:ext cx="4204970" cy="757237"/>
            </a:xfrm>
            <a:prstGeom prst="roundRect">
              <a:avLst>
                <a:gd fmla="val 10000" name="adj"/>
              </a:avLst>
            </a:prstGeom>
            <a:solidFill>
              <a:srgbClr val="B3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36186" y="884588"/>
              <a:ext cx="3354400" cy="71287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Creating BeautifulSoup Object</a:t>
              </a:r>
              <a:endParaRPr/>
            </a:p>
          </p:txBody>
        </p:sp>
        <p:sp>
          <p:nvSpPr>
            <p:cNvPr id="227" name="Google Shape;227;p23"/>
            <p:cNvSpPr/>
            <p:nvPr/>
          </p:nvSpPr>
          <p:spPr>
            <a:xfrm>
              <a:off x="628014" y="1724818"/>
              <a:ext cx="4204970" cy="757237"/>
            </a:xfrm>
            <a:prstGeom prst="roundRect">
              <a:avLst>
                <a:gd fmla="val 10000" name="adj"/>
              </a:avLst>
            </a:prstGeom>
            <a:solidFill>
              <a:srgbClr val="C8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txBox="1"/>
            <p:nvPr/>
          </p:nvSpPr>
          <p:spPr>
            <a:xfrm>
              <a:off x="650193" y="1746997"/>
              <a:ext cx="3354400" cy="71287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Finding tables and getting column names</a:t>
              </a:r>
              <a:endParaRPr/>
            </a:p>
          </p:txBody>
        </p:sp>
        <p:sp>
          <p:nvSpPr>
            <p:cNvPr id="229" name="Google Shape;229;p23"/>
            <p:cNvSpPr/>
            <p:nvPr/>
          </p:nvSpPr>
          <p:spPr>
            <a:xfrm>
              <a:off x="942022" y="2587228"/>
              <a:ext cx="4204970" cy="757237"/>
            </a:xfrm>
            <a:prstGeom prst="roundRect">
              <a:avLst>
                <a:gd fmla="val 10000" name="adj"/>
              </a:avLst>
            </a:prstGeom>
            <a:solidFill>
              <a:srgbClr val="E0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nvSpPr>
          <p:spPr>
            <a:xfrm>
              <a:off x="964201" y="2609407"/>
              <a:ext cx="3354400" cy="71287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Customize the dataframe</a:t>
              </a:r>
              <a:endParaRPr/>
            </a:p>
          </p:txBody>
        </p:sp>
        <p:sp>
          <p:nvSpPr>
            <p:cNvPr id="231" name="Google Shape;231;p23"/>
            <p:cNvSpPr/>
            <p:nvPr/>
          </p:nvSpPr>
          <p:spPr>
            <a:xfrm>
              <a:off x="1256029" y="3449637"/>
              <a:ext cx="4204970" cy="757237"/>
            </a:xfrm>
            <a:prstGeom prst="roundRect">
              <a:avLst>
                <a:gd fmla="val 10000" name="adj"/>
              </a:avLst>
            </a:prstGeom>
            <a:solidFill>
              <a:srgbClr val="F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txBox="1"/>
            <p:nvPr/>
          </p:nvSpPr>
          <p:spPr>
            <a:xfrm>
              <a:off x="1278208" y="3471816"/>
              <a:ext cx="3354400" cy="71287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Converting dictionary to dataframe</a:t>
              </a:r>
              <a:endParaRPr/>
            </a:p>
          </p:txBody>
        </p:sp>
        <p:sp>
          <p:nvSpPr>
            <p:cNvPr id="233" name="Google Shape;233;p23"/>
            <p:cNvSpPr/>
            <p:nvPr/>
          </p:nvSpPr>
          <p:spPr>
            <a:xfrm>
              <a:off x="3712765" y="553204"/>
              <a:ext cx="492204" cy="492204"/>
            </a:xfrm>
            <a:prstGeom prst="downArrow">
              <a:avLst>
                <a:gd fmla="val 55000" name="adj1"/>
                <a:gd fmla="val 45000" name="adj2"/>
              </a:avLst>
            </a:prstGeom>
            <a:solidFill>
              <a:srgbClr val="E0E0E0">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txBox="1"/>
            <p:nvPr/>
          </p:nvSpPr>
          <p:spPr>
            <a:xfrm>
              <a:off x="3823511" y="553204"/>
              <a:ext cx="270712" cy="37038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
          <p:nvSpPr>
            <p:cNvPr id="235" name="Google Shape;235;p23"/>
            <p:cNvSpPr/>
            <p:nvPr/>
          </p:nvSpPr>
          <p:spPr>
            <a:xfrm>
              <a:off x="4026773" y="1415613"/>
              <a:ext cx="492204" cy="492204"/>
            </a:xfrm>
            <a:prstGeom prst="downArrow">
              <a:avLst>
                <a:gd fmla="val 55000" name="adj1"/>
                <a:gd fmla="val 45000" name="adj2"/>
              </a:avLst>
            </a:prstGeom>
            <a:solidFill>
              <a:srgbClr val="EBD7D7">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txBox="1"/>
            <p:nvPr/>
          </p:nvSpPr>
          <p:spPr>
            <a:xfrm>
              <a:off x="4137519" y="1415613"/>
              <a:ext cx="270712" cy="37038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
          <p:nvSpPr>
            <p:cNvPr id="237" name="Google Shape;237;p23"/>
            <p:cNvSpPr/>
            <p:nvPr/>
          </p:nvSpPr>
          <p:spPr>
            <a:xfrm>
              <a:off x="4340780" y="2265402"/>
              <a:ext cx="492204" cy="492204"/>
            </a:xfrm>
            <a:prstGeom prst="downArrow">
              <a:avLst>
                <a:gd fmla="val 55000" name="adj1"/>
                <a:gd fmla="val 45000" name="adj2"/>
              </a:avLst>
            </a:prstGeom>
            <a:solidFill>
              <a:srgbClr val="F5CFCF">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txBox="1"/>
            <p:nvPr/>
          </p:nvSpPr>
          <p:spPr>
            <a:xfrm>
              <a:off x="4451526" y="2265402"/>
              <a:ext cx="270712" cy="37038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
          <p:nvSpPr>
            <p:cNvPr id="239" name="Google Shape;239;p23"/>
            <p:cNvSpPr/>
            <p:nvPr/>
          </p:nvSpPr>
          <p:spPr>
            <a:xfrm>
              <a:off x="4654788" y="3136225"/>
              <a:ext cx="492204" cy="492204"/>
            </a:xfrm>
            <a:prstGeom prst="downArrow">
              <a:avLst>
                <a:gd fmla="val 55000" name="adj1"/>
                <a:gd fmla="val 45000" name="adj2"/>
              </a:avLst>
            </a:prstGeom>
            <a:solidFill>
              <a:srgbClr val="FEC9C9">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txBox="1"/>
            <p:nvPr/>
          </p:nvSpPr>
          <p:spPr>
            <a:xfrm>
              <a:off x="4765534" y="3136225"/>
              <a:ext cx="270712" cy="370384"/>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grpSp>
      <p:sp>
        <p:nvSpPr>
          <p:cNvPr id="241" name="Google Shape;241;p23"/>
          <p:cNvSpPr txBox="1"/>
          <p:nvPr/>
        </p:nvSpPr>
        <p:spPr>
          <a:xfrm>
            <a:off x="315310" y="1304213"/>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92929"/>
                </a:solidFill>
                <a:latin typeface="Arial"/>
                <a:ea typeface="Arial"/>
                <a:cs typeface="Arial"/>
                <a:sym typeface="Arial"/>
              </a:rPr>
              <a:t>Data collection with web scraping</a:t>
            </a:r>
            <a:endParaRPr sz="2400">
              <a:solidFill>
                <a:schemeClr val="dk1"/>
              </a:solidFill>
              <a:latin typeface="Calibri"/>
              <a:ea typeface="Calibri"/>
              <a:cs typeface="Calibri"/>
              <a:sym typeface="Calibri"/>
            </a:endParaRPr>
          </a:p>
        </p:txBody>
      </p:sp>
      <p:sp>
        <p:nvSpPr>
          <p:cNvPr id="242" name="Google Shape;242;p23"/>
          <p:cNvSpPr txBox="1"/>
          <p:nvPr/>
        </p:nvSpPr>
        <p:spPr>
          <a:xfrm>
            <a:off x="147517" y="6118733"/>
            <a:ext cx="65685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https://github.com/Rahinmans/space-x-project-/blob/main/jupyter-labs-webscraping.ipynb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